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 id="2147483749" r:id="rId5"/>
    <p:sldMasterId id="2147483752" r:id="rId6"/>
    <p:sldMasterId id="2147483771" r:id="rId7"/>
  </p:sldMasterIdLst>
  <p:notesMasterIdLst>
    <p:notesMasterId r:id="rId35"/>
  </p:notesMasterIdLst>
  <p:handoutMasterIdLst>
    <p:handoutMasterId r:id="rId36"/>
  </p:handoutMasterIdLst>
  <p:sldIdLst>
    <p:sldId id="526" r:id="rId8"/>
    <p:sldId id="527" r:id="rId9"/>
    <p:sldId id="433" r:id="rId10"/>
    <p:sldId id="485" r:id="rId11"/>
    <p:sldId id="519" r:id="rId12"/>
    <p:sldId id="520" r:id="rId13"/>
    <p:sldId id="521" r:id="rId14"/>
    <p:sldId id="522" r:id="rId15"/>
    <p:sldId id="523" r:id="rId16"/>
    <p:sldId id="530" r:id="rId17"/>
    <p:sldId id="496" r:id="rId18"/>
    <p:sldId id="497" r:id="rId19"/>
    <p:sldId id="517" r:id="rId20"/>
    <p:sldId id="518" r:id="rId21"/>
    <p:sldId id="481" r:id="rId22"/>
    <p:sldId id="419" r:id="rId23"/>
    <p:sldId id="525" r:id="rId24"/>
    <p:sldId id="495" r:id="rId25"/>
    <p:sldId id="488" r:id="rId26"/>
    <p:sldId id="489" r:id="rId27"/>
    <p:sldId id="490" r:id="rId28"/>
    <p:sldId id="491" r:id="rId29"/>
    <p:sldId id="531" r:id="rId30"/>
    <p:sldId id="493" r:id="rId31"/>
    <p:sldId id="494" r:id="rId32"/>
    <p:sldId id="532" r:id="rId33"/>
    <p:sldId id="529" r:id="rId34"/>
  </p:sldIdLst>
  <p:sldSz cx="12188825" cy="6858000"/>
  <p:notesSz cx="6858000" cy="9296400"/>
  <p:custDataLst>
    <p:tags r:id="rId37"/>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7" autoAdjust="0"/>
    <p:restoredTop sz="77954" autoAdjust="0"/>
  </p:normalViewPr>
  <p:slideViewPr>
    <p:cSldViewPr snapToGrid="0">
      <p:cViewPr varScale="1">
        <p:scale>
          <a:sx n="67" d="100"/>
          <a:sy n="67" d="100"/>
        </p:scale>
        <p:origin x="330" y="72"/>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f134b503-3e55-4e3c-8a01-95264b46b8f1" TargetMode="External"/><Relationship Id="rId2" Type="http://schemas.openxmlformats.org/officeDocument/2006/relationships/hyperlink" Target="http://www.microsoft.com/downloads/details.aspx?FamilyID=F7F5BE21-CBD6-4892-A680-1DE7C5F29B56&amp;displaylang=en" TargetMode="External"/><Relationship Id="rId1" Type="http://schemas.openxmlformats.org/officeDocument/2006/relationships/hyperlink" Target="http://tnlive.redmond.corp.microsoft.com/en-us/cc453771.aspx" TargetMode="External"/><Relationship Id="rId5" Type="http://schemas.openxmlformats.org/officeDocument/2006/relationships/hyperlink" Target="http://www.microsoft.com/downloads/details.aspx?displaylang=en&amp;FamilyID=81eaabce-12fe-4b17-9956-5cadde11e13e" TargetMode="External"/><Relationship Id="rId4" Type="http://schemas.openxmlformats.org/officeDocument/2006/relationships/hyperlink" Target="http://www.microsoft.com/downloads/details.aspx?displaylang=en&amp;FamilyID=73dd6908-ed5c-4b01-a7e3-1ad5044b06aa"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f134b503-3e55-4e3c-8a01-95264b46b8f1" TargetMode="External"/><Relationship Id="rId2" Type="http://schemas.openxmlformats.org/officeDocument/2006/relationships/hyperlink" Target="http://www.microsoft.com/downloads/details.aspx?FamilyID=F7F5BE21-CBD6-4892-A680-1DE7C5F29B56&amp;displaylang=en" TargetMode="External"/><Relationship Id="rId1" Type="http://schemas.openxmlformats.org/officeDocument/2006/relationships/hyperlink" Target="http://tnlive.redmond.corp.microsoft.com/en-us/cc453771.aspx" TargetMode="External"/><Relationship Id="rId5" Type="http://schemas.openxmlformats.org/officeDocument/2006/relationships/hyperlink" Target="http://www.microsoft.com/downloads/details.aspx?displaylang=en&amp;FamilyID=81eaabce-12fe-4b17-9956-5cadde11e13e" TargetMode="External"/><Relationship Id="rId4" Type="http://schemas.openxmlformats.org/officeDocument/2006/relationships/hyperlink" Target="http://www.microsoft.com/downloads/details.aspx?displaylang=en&amp;FamilyID=73dd6908-ed5c-4b01-a7e3-1ad5044b06a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4212C9-6CB0-4B0A-BF3B-C93D492210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50AC766-302A-4DCC-ADCA-875C68D8BB42}">
      <dgm:prSet/>
      <dgm:spPr/>
      <dgm:t>
        <a:bodyPr/>
        <a:lstStyle/>
        <a:p>
          <a:pPr rtl="0"/>
          <a:r>
            <a:rPr lang="en-US" dirty="0" err="1" smtClean="0"/>
            <a:t>DocumentationUnder</a:t>
          </a:r>
          <a:r>
            <a:rPr lang="en-US" dirty="0" smtClean="0"/>
            <a:t> ‘Featured Content’ on </a:t>
          </a:r>
          <a:r>
            <a:rPr lang="en-US" dirty="0" smtClean="0">
              <a:hlinkClick xmlns:r="http://schemas.openxmlformats.org/officeDocument/2006/relationships" r:id="rId1"/>
            </a:rPr>
            <a:t>TechNet</a:t>
          </a:r>
          <a:r>
            <a:rPr lang="en-US" dirty="0" smtClean="0"/>
            <a:t>.</a:t>
          </a:r>
          <a:endParaRPr lang="en-US" dirty="0"/>
        </a:p>
      </dgm:t>
    </dgm:pt>
    <dgm:pt modelId="{B60E4DC0-028A-4416-A578-14B4C94FFC21}" type="parTrans" cxnId="{53DE908D-3C0F-467D-93FE-3AFC3FAF1279}">
      <dgm:prSet/>
      <dgm:spPr/>
      <dgm:t>
        <a:bodyPr/>
        <a:lstStyle/>
        <a:p>
          <a:endParaRPr lang="en-US"/>
        </a:p>
      </dgm:t>
    </dgm:pt>
    <dgm:pt modelId="{0680DB24-7E8F-45C9-A740-3B2E1921859E}" type="sibTrans" cxnId="{53DE908D-3C0F-467D-93FE-3AFC3FAF1279}">
      <dgm:prSet/>
      <dgm:spPr/>
      <dgm:t>
        <a:bodyPr/>
        <a:lstStyle/>
        <a:p>
          <a:endParaRPr lang="en-US"/>
        </a:p>
      </dgm:t>
    </dgm:pt>
    <dgm:pt modelId="{FDCE7B80-BC61-43EE-B286-2A6B3B1FBB59}">
      <dgm:prSet/>
      <dgm:spPr/>
      <dgm:t>
        <a:bodyPr/>
        <a:lstStyle/>
        <a:p>
          <a:pPr rtl="0"/>
          <a:r>
            <a:rPr lang="en-US" smtClean="0"/>
            <a:t>On the Download center</a:t>
          </a:r>
          <a:endParaRPr lang="en-US"/>
        </a:p>
      </dgm:t>
    </dgm:pt>
    <dgm:pt modelId="{C5FC4CAD-25BA-4DEC-91AF-06B068A56754}" type="parTrans" cxnId="{FA1CF271-503F-4DDE-8B05-C6B6E11C69BF}">
      <dgm:prSet/>
      <dgm:spPr/>
      <dgm:t>
        <a:bodyPr/>
        <a:lstStyle/>
        <a:p>
          <a:endParaRPr lang="en-US"/>
        </a:p>
      </dgm:t>
    </dgm:pt>
    <dgm:pt modelId="{938FFEE5-DF3C-4723-9BC1-DA124B1F236D}" type="sibTrans" cxnId="{FA1CF271-503F-4DDE-8B05-C6B6E11C69BF}">
      <dgm:prSet/>
      <dgm:spPr/>
      <dgm:t>
        <a:bodyPr/>
        <a:lstStyle/>
        <a:p>
          <a:endParaRPr lang="en-US"/>
        </a:p>
      </dgm:t>
    </dgm:pt>
    <dgm:pt modelId="{77BF7591-0EDC-4DE0-8CD7-8347C261F581}">
      <dgm:prSet custT="1"/>
      <dgm:spPr/>
      <dgm:t>
        <a:bodyPr/>
        <a:lstStyle/>
        <a:p>
          <a:pPr rtl="0"/>
          <a:r>
            <a:rPr lang="en-US" sz="1400" dirty="0" smtClean="0">
              <a:hlinkClick xmlns:r="http://schemas.openxmlformats.org/officeDocument/2006/relationships" r:id="rId2"/>
            </a:rPr>
            <a:t>Building VBA applications</a:t>
          </a:r>
          <a:endParaRPr lang="en-US" sz="1400" dirty="0"/>
        </a:p>
      </dgm:t>
    </dgm:pt>
    <dgm:pt modelId="{A13D0706-3813-4EA9-B391-617D7D3838E3}" type="parTrans" cxnId="{ED9B4677-0717-4B99-A4C8-54F12D195E0B}">
      <dgm:prSet/>
      <dgm:spPr/>
      <dgm:t>
        <a:bodyPr/>
        <a:lstStyle/>
        <a:p>
          <a:endParaRPr lang="en-US"/>
        </a:p>
      </dgm:t>
    </dgm:pt>
    <dgm:pt modelId="{9E02074B-3CAB-4745-87C0-34CC8A175EAF}" type="sibTrans" cxnId="{ED9B4677-0717-4B99-A4C8-54F12D195E0B}">
      <dgm:prSet/>
      <dgm:spPr/>
      <dgm:t>
        <a:bodyPr/>
        <a:lstStyle/>
        <a:p>
          <a:endParaRPr lang="en-US"/>
        </a:p>
      </dgm:t>
    </dgm:pt>
    <dgm:pt modelId="{C7309A46-6C3D-42D5-A8F3-6A20D83E3E5F}">
      <dgm:prSet custT="1"/>
      <dgm:spPr/>
      <dgm:t>
        <a:bodyPr/>
        <a:lstStyle/>
        <a:p>
          <a:pPr rtl="0"/>
          <a:r>
            <a:rPr lang="en-US" sz="1400" dirty="0" smtClean="0">
              <a:hlinkClick xmlns:r="http://schemas.openxmlformats.org/officeDocument/2006/relationships" r:id="rId3"/>
            </a:rPr>
            <a:t>Building a custom client and service</a:t>
          </a:r>
          <a:endParaRPr lang="en-US" sz="1400" dirty="0"/>
        </a:p>
      </dgm:t>
    </dgm:pt>
    <dgm:pt modelId="{296C1B88-2AB7-440A-81AC-C43B6FEF3F16}" type="parTrans" cxnId="{DB2408F8-9EEF-44B9-8A2C-2AA8C52D45D2}">
      <dgm:prSet/>
      <dgm:spPr/>
      <dgm:t>
        <a:bodyPr/>
        <a:lstStyle/>
        <a:p>
          <a:endParaRPr lang="en-US"/>
        </a:p>
      </dgm:t>
    </dgm:pt>
    <dgm:pt modelId="{1CFFBCA3-CFA1-4FA5-B8FF-E28605B78122}" type="sibTrans" cxnId="{DB2408F8-9EEF-44B9-8A2C-2AA8C52D45D2}">
      <dgm:prSet/>
      <dgm:spPr/>
      <dgm:t>
        <a:bodyPr/>
        <a:lstStyle/>
        <a:p>
          <a:endParaRPr lang="en-US"/>
        </a:p>
      </dgm:t>
    </dgm:pt>
    <dgm:pt modelId="{9C08B9B5-7B25-4FEC-961E-4813E43FF42C}">
      <dgm:prSet custT="1"/>
      <dgm:spPr/>
      <dgm:t>
        <a:bodyPr/>
        <a:lstStyle/>
        <a:p>
          <a:pPr rtl="0"/>
          <a:r>
            <a:rPr lang="en-US" sz="1400" dirty="0" smtClean="0">
              <a:hlinkClick xmlns:r="http://schemas.openxmlformats.org/officeDocument/2006/relationships" r:id="rId4"/>
            </a:rPr>
            <a:t>Building a SOA </a:t>
          </a:r>
          <a:r>
            <a:rPr lang="en-US" sz="1400" dirty="0" err="1" smtClean="0">
              <a:hlinkClick xmlns:r="http://schemas.openxmlformats.org/officeDocument/2006/relationships" r:id="rId4"/>
            </a:rPr>
            <a:t>.Net</a:t>
          </a:r>
          <a:r>
            <a:rPr lang="en-US" sz="1400" dirty="0" smtClean="0">
              <a:hlinkClick xmlns:r="http://schemas.openxmlformats.org/officeDocument/2006/relationships" r:id="rId4"/>
            </a:rPr>
            <a:t> application</a:t>
          </a:r>
          <a:r>
            <a:rPr lang="en-US" sz="1400" dirty="0" smtClean="0"/>
            <a:t> </a:t>
          </a:r>
          <a:endParaRPr lang="en-US" sz="1400" dirty="0"/>
        </a:p>
      </dgm:t>
    </dgm:pt>
    <dgm:pt modelId="{89E5B1FF-F752-43AC-95AE-518D0E627244}" type="parTrans" cxnId="{277F405A-6C12-48CF-84EF-2F6CF58CC071}">
      <dgm:prSet/>
      <dgm:spPr/>
      <dgm:t>
        <a:bodyPr/>
        <a:lstStyle/>
        <a:p>
          <a:endParaRPr lang="en-US"/>
        </a:p>
      </dgm:t>
    </dgm:pt>
    <dgm:pt modelId="{CE39CB4A-CFB3-45FF-9E93-36E089A947CB}" type="sibTrans" cxnId="{277F405A-6C12-48CF-84EF-2F6CF58CC071}">
      <dgm:prSet/>
      <dgm:spPr/>
      <dgm:t>
        <a:bodyPr/>
        <a:lstStyle/>
        <a:p>
          <a:endParaRPr lang="en-US"/>
        </a:p>
      </dgm:t>
    </dgm:pt>
    <dgm:pt modelId="{0E4D8B27-9734-468B-BF4F-305CCEB9CFCA}">
      <dgm:prSet custT="1"/>
      <dgm:spPr/>
      <dgm:t>
        <a:bodyPr/>
        <a:lstStyle/>
        <a:p>
          <a:pPr rtl="0"/>
          <a:r>
            <a:rPr lang="en-US" sz="1400" dirty="0" smtClean="0">
              <a:hlinkClick xmlns:r="http://schemas.openxmlformats.org/officeDocument/2006/relationships" r:id="rId5"/>
            </a:rPr>
            <a:t>Converting cluster-safe UDFs for Offloading</a:t>
          </a:r>
          <a:endParaRPr lang="en-US" sz="1400" dirty="0"/>
        </a:p>
      </dgm:t>
    </dgm:pt>
    <dgm:pt modelId="{7CE80E41-9ABD-4D77-830C-5BB50ACD33EF}" type="parTrans" cxnId="{4B809949-F695-4F20-AD96-B249ED0B5512}">
      <dgm:prSet/>
      <dgm:spPr/>
      <dgm:t>
        <a:bodyPr/>
        <a:lstStyle/>
        <a:p>
          <a:endParaRPr lang="en-US"/>
        </a:p>
      </dgm:t>
    </dgm:pt>
    <dgm:pt modelId="{D12944CD-2964-4C2A-8397-F4EF48FF2955}" type="sibTrans" cxnId="{4B809949-F695-4F20-AD96-B249ED0B5512}">
      <dgm:prSet/>
      <dgm:spPr/>
      <dgm:t>
        <a:bodyPr/>
        <a:lstStyle/>
        <a:p>
          <a:endParaRPr lang="en-US"/>
        </a:p>
      </dgm:t>
    </dgm:pt>
    <dgm:pt modelId="{9CDDD051-407D-4B06-97DF-B6A55A3E3BCA}">
      <dgm:prSet/>
      <dgm:spPr/>
      <dgm:t>
        <a:bodyPr/>
        <a:lstStyle/>
        <a:p>
          <a:pPr rtl="0"/>
          <a:r>
            <a:rPr lang="en-US" dirty="0" smtClean="0"/>
            <a:t>HPC V4 Sp1</a:t>
          </a:r>
          <a:endParaRPr lang="en-US" dirty="0"/>
        </a:p>
      </dgm:t>
    </dgm:pt>
    <dgm:pt modelId="{C1824FDA-D556-4C70-936A-70C7242A7C45}" type="parTrans" cxnId="{41DB580A-05E5-4CEE-900B-0F5AF2533837}">
      <dgm:prSet/>
      <dgm:spPr/>
      <dgm:t>
        <a:bodyPr/>
        <a:lstStyle/>
        <a:p>
          <a:endParaRPr lang="en-US"/>
        </a:p>
      </dgm:t>
    </dgm:pt>
    <dgm:pt modelId="{003D72A1-6070-43FA-9DD0-7E1F8F6741D7}" type="sibTrans" cxnId="{41DB580A-05E5-4CEE-900B-0F5AF2533837}">
      <dgm:prSet/>
      <dgm:spPr/>
      <dgm:t>
        <a:bodyPr/>
        <a:lstStyle/>
        <a:p>
          <a:endParaRPr lang="en-US"/>
        </a:p>
      </dgm:t>
    </dgm:pt>
    <dgm:pt modelId="{0C4D2806-C418-4C03-87C7-BD7342A6F2C1}" type="pres">
      <dgm:prSet presAssocID="{254212C9-6CB0-4B0A-BF3B-C93D492210AC}" presName="Name0" presStyleCnt="0">
        <dgm:presLayoutVars>
          <dgm:dir/>
          <dgm:animLvl val="lvl"/>
          <dgm:resizeHandles val="exact"/>
        </dgm:presLayoutVars>
      </dgm:prSet>
      <dgm:spPr/>
      <dgm:t>
        <a:bodyPr/>
        <a:lstStyle/>
        <a:p>
          <a:endParaRPr lang="en-US"/>
        </a:p>
      </dgm:t>
    </dgm:pt>
    <dgm:pt modelId="{0752F98B-FB40-4BC8-B51E-C3DBE6322DCD}" type="pres">
      <dgm:prSet presAssocID="{D50AC766-302A-4DCC-ADCA-875C68D8BB42}" presName="linNode" presStyleCnt="0"/>
      <dgm:spPr/>
    </dgm:pt>
    <dgm:pt modelId="{F946CE2A-898B-47EA-9F2C-C5A32229D76D}" type="pres">
      <dgm:prSet presAssocID="{D50AC766-302A-4DCC-ADCA-875C68D8BB42}" presName="parentText" presStyleLbl="node1" presStyleIdx="0" presStyleCnt="3">
        <dgm:presLayoutVars>
          <dgm:chMax val="1"/>
          <dgm:bulletEnabled val="1"/>
        </dgm:presLayoutVars>
      </dgm:prSet>
      <dgm:spPr/>
      <dgm:t>
        <a:bodyPr/>
        <a:lstStyle/>
        <a:p>
          <a:endParaRPr lang="en-US"/>
        </a:p>
      </dgm:t>
    </dgm:pt>
    <dgm:pt modelId="{40BB4F6C-3710-4E35-A276-C328CBC1012E}" type="pres">
      <dgm:prSet presAssocID="{0680DB24-7E8F-45C9-A740-3B2E1921859E}" presName="sp" presStyleCnt="0"/>
      <dgm:spPr/>
    </dgm:pt>
    <dgm:pt modelId="{19561F31-E0EC-4D59-8A56-34D3A12E6B82}" type="pres">
      <dgm:prSet presAssocID="{FDCE7B80-BC61-43EE-B286-2A6B3B1FBB59}" presName="linNode" presStyleCnt="0"/>
      <dgm:spPr/>
    </dgm:pt>
    <dgm:pt modelId="{918996A9-5E0D-4C68-8892-15405403B07C}" type="pres">
      <dgm:prSet presAssocID="{FDCE7B80-BC61-43EE-B286-2A6B3B1FBB59}" presName="parentText" presStyleLbl="node1" presStyleIdx="1" presStyleCnt="3">
        <dgm:presLayoutVars>
          <dgm:chMax val="1"/>
          <dgm:bulletEnabled val="1"/>
        </dgm:presLayoutVars>
      </dgm:prSet>
      <dgm:spPr/>
      <dgm:t>
        <a:bodyPr/>
        <a:lstStyle/>
        <a:p>
          <a:endParaRPr lang="en-US"/>
        </a:p>
      </dgm:t>
    </dgm:pt>
    <dgm:pt modelId="{F1956FB5-7B82-4A58-8819-7BA952BC0132}" type="pres">
      <dgm:prSet presAssocID="{FDCE7B80-BC61-43EE-B286-2A6B3B1FBB59}" presName="descendantText" presStyleLbl="alignAccFollowNode1" presStyleIdx="0" presStyleCnt="1">
        <dgm:presLayoutVars>
          <dgm:bulletEnabled val="1"/>
        </dgm:presLayoutVars>
      </dgm:prSet>
      <dgm:spPr/>
      <dgm:t>
        <a:bodyPr/>
        <a:lstStyle/>
        <a:p>
          <a:endParaRPr lang="en-US"/>
        </a:p>
      </dgm:t>
    </dgm:pt>
    <dgm:pt modelId="{8D3484A5-9EEE-42DE-B632-4E88301F315F}" type="pres">
      <dgm:prSet presAssocID="{938FFEE5-DF3C-4723-9BC1-DA124B1F236D}" presName="sp" presStyleCnt="0"/>
      <dgm:spPr/>
    </dgm:pt>
    <dgm:pt modelId="{AD62C76F-8B92-49E4-AD40-E055F8796362}" type="pres">
      <dgm:prSet presAssocID="{9CDDD051-407D-4B06-97DF-B6A55A3E3BCA}" presName="linNode" presStyleCnt="0"/>
      <dgm:spPr/>
    </dgm:pt>
    <dgm:pt modelId="{40E86C8C-EDB3-4773-9152-A8ECE125C98B}" type="pres">
      <dgm:prSet presAssocID="{9CDDD051-407D-4B06-97DF-B6A55A3E3BCA}" presName="parentText" presStyleLbl="node1" presStyleIdx="2" presStyleCnt="3">
        <dgm:presLayoutVars>
          <dgm:chMax val="1"/>
          <dgm:bulletEnabled val="1"/>
        </dgm:presLayoutVars>
      </dgm:prSet>
      <dgm:spPr/>
      <dgm:t>
        <a:bodyPr/>
        <a:lstStyle/>
        <a:p>
          <a:endParaRPr lang="en-US"/>
        </a:p>
      </dgm:t>
    </dgm:pt>
  </dgm:ptLst>
  <dgm:cxnLst>
    <dgm:cxn modelId="{DB2408F8-9EEF-44B9-8A2C-2AA8C52D45D2}" srcId="{FDCE7B80-BC61-43EE-B286-2A6B3B1FBB59}" destId="{C7309A46-6C3D-42D5-A8F3-6A20D83E3E5F}" srcOrd="1" destOrd="0" parTransId="{296C1B88-2AB7-440A-81AC-C43B6FEF3F16}" sibTransId="{1CFFBCA3-CFA1-4FA5-B8FF-E28605B78122}"/>
    <dgm:cxn modelId="{ACCA1BEC-D9BE-4CCD-89AF-61B6D47AA76D}" type="presOf" srcId="{9C08B9B5-7B25-4FEC-961E-4813E43FF42C}" destId="{F1956FB5-7B82-4A58-8819-7BA952BC0132}" srcOrd="0" destOrd="2" presId="urn:microsoft.com/office/officeart/2005/8/layout/vList5"/>
    <dgm:cxn modelId="{74B3D7B3-06DC-4757-91B0-F459799F8BDE}" type="presOf" srcId="{254212C9-6CB0-4B0A-BF3B-C93D492210AC}" destId="{0C4D2806-C418-4C03-87C7-BD7342A6F2C1}" srcOrd="0" destOrd="0" presId="urn:microsoft.com/office/officeart/2005/8/layout/vList5"/>
    <dgm:cxn modelId="{E97979D5-6DC4-4628-8701-F49790857F3B}" type="presOf" srcId="{C7309A46-6C3D-42D5-A8F3-6A20D83E3E5F}" destId="{F1956FB5-7B82-4A58-8819-7BA952BC0132}" srcOrd="0" destOrd="1" presId="urn:microsoft.com/office/officeart/2005/8/layout/vList5"/>
    <dgm:cxn modelId="{B6DB266E-E814-4FA5-87D4-8B51FD31AA1C}" type="presOf" srcId="{9CDDD051-407D-4B06-97DF-B6A55A3E3BCA}" destId="{40E86C8C-EDB3-4773-9152-A8ECE125C98B}" srcOrd="0" destOrd="0" presId="urn:microsoft.com/office/officeart/2005/8/layout/vList5"/>
    <dgm:cxn modelId="{BFB27E06-8F1D-4309-87E2-3DF2A2BF6CB3}" type="presOf" srcId="{FDCE7B80-BC61-43EE-B286-2A6B3B1FBB59}" destId="{918996A9-5E0D-4C68-8892-15405403B07C}" srcOrd="0" destOrd="0" presId="urn:microsoft.com/office/officeart/2005/8/layout/vList5"/>
    <dgm:cxn modelId="{41DB580A-05E5-4CEE-900B-0F5AF2533837}" srcId="{254212C9-6CB0-4B0A-BF3B-C93D492210AC}" destId="{9CDDD051-407D-4B06-97DF-B6A55A3E3BCA}" srcOrd="2" destOrd="0" parTransId="{C1824FDA-D556-4C70-936A-70C7242A7C45}" sibTransId="{003D72A1-6070-43FA-9DD0-7E1F8F6741D7}"/>
    <dgm:cxn modelId="{FA1CF271-503F-4DDE-8B05-C6B6E11C69BF}" srcId="{254212C9-6CB0-4B0A-BF3B-C93D492210AC}" destId="{FDCE7B80-BC61-43EE-B286-2A6B3B1FBB59}" srcOrd="1" destOrd="0" parTransId="{C5FC4CAD-25BA-4DEC-91AF-06B068A56754}" sibTransId="{938FFEE5-DF3C-4723-9BC1-DA124B1F236D}"/>
    <dgm:cxn modelId="{4B809949-F695-4F20-AD96-B249ED0B5512}" srcId="{FDCE7B80-BC61-43EE-B286-2A6B3B1FBB59}" destId="{0E4D8B27-9734-468B-BF4F-305CCEB9CFCA}" srcOrd="3" destOrd="0" parTransId="{7CE80E41-9ABD-4D77-830C-5BB50ACD33EF}" sibTransId="{D12944CD-2964-4C2A-8397-F4EF48FF2955}"/>
    <dgm:cxn modelId="{277F405A-6C12-48CF-84EF-2F6CF58CC071}" srcId="{FDCE7B80-BC61-43EE-B286-2A6B3B1FBB59}" destId="{9C08B9B5-7B25-4FEC-961E-4813E43FF42C}" srcOrd="2" destOrd="0" parTransId="{89E5B1FF-F752-43AC-95AE-518D0E627244}" sibTransId="{CE39CB4A-CFB3-45FF-9E93-36E089A947CB}"/>
    <dgm:cxn modelId="{9F5A58D6-B3C6-42C8-AD02-EE9A854917F4}" type="presOf" srcId="{D50AC766-302A-4DCC-ADCA-875C68D8BB42}" destId="{F946CE2A-898B-47EA-9F2C-C5A32229D76D}" srcOrd="0" destOrd="0" presId="urn:microsoft.com/office/officeart/2005/8/layout/vList5"/>
    <dgm:cxn modelId="{53DE908D-3C0F-467D-93FE-3AFC3FAF1279}" srcId="{254212C9-6CB0-4B0A-BF3B-C93D492210AC}" destId="{D50AC766-302A-4DCC-ADCA-875C68D8BB42}" srcOrd="0" destOrd="0" parTransId="{B60E4DC0-028A-4416-A578-14B4C94FFC21}" sibTransId="{0680DB24-7E8F-45C9-A740-3B2E1921859E}"/>
    <dgm:cxn modelId="{ED9B4677-0717-4B99-A4C8-54F12D195E0B}" srcId="{FDCE7B80-BC61-43EE-B286-2A6B3B1FBB59}" destId="{77BF7591-0EDC-4DE0-8CD7-8347C261F581}" srcOrd="0" destOrd="0" parTransId="{A13D0706-3813-4EA9-B391-617D7D3838E3}" sibTransId="{9E02074B-3CAB-4745-87C0-34CC8A175EAF}"/>
    <dgm:cxn modelId="{41E75CCC-5117-47CA-84D2-3ECF7E6242DF}" type="presOf" srcId="{0E4D8B27-9734-468B-BF4F-305CCEB9CFCA}" destId="{F1956FB5-7B82-4A58-8819-7BA952BC0132}" srcOrd="0" destOrd="3" presId="urn:microsoft.com/office/officeart/2005/8/layout/vList5"/>
    <dgm:cxn modelId="{A352581D-2A79-4DA2-BFCA-E913473FC0F7}" type="presOf" srcId="{77BF7591-0EDC-4DE0-8CD7-8347C261F581}" destId="{F1956FB5-7B82-4A58-8819-7BA952BC0132}" srcOrd="0" destOrd="0" presId="urn:microsoft.com/office/officeart/2005/8/layout/vList5"/>
    <dgm:cxn modelId="{772BDBE0-93B1-459A-95E9-8FA6C7D62433}" type="presParOf" srcId="{0C4D2806-C418-4C03-87C7-BD7342A6F2C1}" destId="{0752F98B-FB40-4BC8-B51E-C3DBE6322DCD}" srcOrd="0" destOrd="0" presId="urn:microsoft.com/office/officeart/2005/8/layout/vList5"/>
    <dgm:cxn modelId="{8295B96C-BE56-4D39-A90B-373737666F33}" type="presParOf" srcId="{0752F98B-FB40-4BC8-B51E-C3DBE6322DCD}" destId="{F946CE2A-898B-47EA-9F2C-C5A32229D76D}" srcOrd="0" destOrd="0" presId="urn:microsoft.com/office/officeart/2005/8/layout/vList5"/>
    <dgm:cxn modelId="{8C19B3E5-D607-4BA4-9E31-34346A3B53E3}" type="presParOf" srcId="{0C4D2806-C418-4C03-87C7-BD7342A6F2C1}" destId="{40BB4F6C-3710-4E35-A276-C328CBC1012E}" srcOrd="1" destOrd="0" presId="urn:microsoft.com/office/officeart/2005/8/layout/vList5"/>
    <dgm:cxn modelId="{DEEBCA34-C297-4BDA-A998-4E2BFAE94EA5}" type="presParOf" srcId="{0C4D2806-C418-4C03-87C7-BD7342A6F2C1}" destId="{19561F31-E0EC-4D59-8A56-34D3A12E6B82}" srcOrd="2" destOrd="0" presId="urn:microsoft.com/office/officeart/2005/8/layout/vList5"/>
    <dgm:cxn modelId="{DC000066-D991-4A24-806E-5765A4A896C1}" type="presParOf" srcId="{19561F31-E0EC-4D59-8A56-34D3A12E6B82}" destId="{918996A9-5E0D-4C68-8892-15405403B07C}" srcOrd="0" destOrd="0" presId="urn:microsoft.com/office/officeart/2005/8/layout/vList5"/>
    <dgm:cxn modelId="{6BC1AE07-E5C6-4855-9BBF-E1B61A00A669}" type="presParOf" srcId="{19561F31-E0EC-4D59-8A56-34D3A12E6B82}" destId="{F1956FB5-7B82-4A58-8819-7BA952BC0132}" srcOrd="1" destOrd="0" presId="urn:microsoft.com/office/officeart/2005/8/layout/vList5"/>
    <dgm:cxn modelId="{88706506-1ED7-484F-BDE3-6588025A8FF3}" type="presParOf" srcId="{0C4D2806-C418-4C03-87C7-BD7342A6F2C1}" destId="{8D3484A5-9EEE-42DE-B632-4E88301F315F}" srcOrd="3" destOrd="0" presId="urn:microsoft.com/office/officeart/2005/8/layout/vList5"/>
    <dgm:cxn modelId="{600FB1B3-C1C2-4ADA-8932-9F057BE75E01}" type="presParOf" srcId="{0C4D2806-C418-4C03-87C7-BD7342A6F2C1}" destId="{AD62C76F-8B92-49E4-AD40-E055F8796362}" srcOrd="4" destOrd="0" presId="urn:microsoft.com/office/officeart/2005/8/layout/vList5"/>
    <dgm:cxn modelId="{68937FFE-A7B0-4524-B69E-CCCB59E581A8}" type="presParOf" srcId="{AD62C76F-8B92-49E4-AD40-E055F8796362}" destId="{40E86C8C-EDB3-4773-9152-A8ECE125C98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6CE2A-898B-47EA-9F2C-C5A32229D76D}">
      <dsp:nvSpPr>
        <dsp:cNvPr id="0" name=""/>
        <dsp:cNvSpPr/>
      </dsp:nvSpPr>
      <dsp:spPr>
        <a:xfrm>
          <a:off x="0" y="2133"/>
          <a:ext cx="3254832" cy="14080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err="1" smtClean="0"/>
            <a:t>DocumentationUnder</a:t>
          </a:r>
          <a:r>
            <a:rPr lang="en-US" sz="2200" kern="1200" dirty="0" smtClean="0"/>
            <a:t> ‘Featured Content’ on </a:t>
          </a:r>
          <a:r>
            <a:rPr lang="en-US" sz="2200" kern="1200" dirty="0" smtClean="0">
              <a:hlinkClick xmlns:r="http://schemas.openxmlformats.org/officeDocument/2006/relationships" r:id="rId1"/>
            </a:rPr>
            <a:t>TechNet</a:t>
          </a:r>
          <a:r>
            <a:rPr lang="en-US" sz="2200" kern="1200" dirty="0" smtClean="0"/>
            <a:t>.</a:t>
          </a:r>
          <a:endParaRPr lang="en-US" sz="2200" kern="1200" dirty="0"/>
        </a:p>
      </dsp:txBody>
      <dsp:txXfrm>
        <a:off x="68735" y="70868"/>
        <a:ext cx="3117362" cy="1270568"/>
      </dsp:txXfrm>
    </dsp:sp>
    <dsp:sp modelId="{F1956FB5-7B82-4A58-8819-7BA952BC0132}">
      <dsp:nvSpPr>
        <dsp:cNvPr id="0" name=""/>
        <dsp:cNvSpPr/>
      </dsp:nvSpPr>
      <dsp:spPr>
        <a:xfrm rot="5400000">
          <a:off x="5584800" y="-708590"/>
          <a:ext cx="1126431" cy="578636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2"/>
            </a:rPr>
            <a:t>Building VBA applications</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3"/>
            </a:rPr>
            <a:t>Building a custom client and service</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4"/>
            </a:rPr>
            <a:t>Building a SOA </a:t>
          </a:r>
          <a:r>
            <a:rPr lang="en-US" sz="1400" kern="1200" dirty="0" err="1" smtClean="0">
              <a:hlinkClick xmlns:r="http://schemas.openxmlformats.org/officeDocument/2006/relationships" r:id="rId4"/>
            </a:rPr>
            <a:t>.Net</a:t>
          </a:r>
          <a:r>
            <a:rPr lang="en-US" sz="1400" kern="1200" dirty="0" smtClean="0">
              <a:hlinkClick xmlns:r="http://schemas.openxmlformats.org/officeDocument/2006/relationships" r:id="rId4"/>
            </a:rPr>
            <a:t> application</a:t>
          </a:r>
          <a:r>
            <a:rPr lang="en-US" sz="1400" kern="1200" dirty="0" smtClean="0"/>
            <a:t> </a:t>
          </a:r>
          <a:endParaRPr lang="en-US" sz="1400" kern="1200" dirty="0"/>
        </a:p>
        <a:p>
          <a:pPr marL="114300" lvl="1" indent="-114300" algn="l" defTabSz="622300" rtl="0">
            <a:lnSpc>
              <a:spcPct val="90000"/>
            </a:lnSpc>
            <a:spcBef>
              <a:spcPct val="0"/>
            </a:spcBef>
            <a:spcAft>
              <a:spcPct val="15000"/>
            </a:spcAft>
            <a:buChar char="••"/>
          </a:pPr>
          <a:r>
            <a:rPr lang="en-US" sz="1400" kern="1200" dirty="0" smtClean="0">
              <a:hlinkClick xmlns:r="http://schemas.openxmlformats.org/officeDocument/2006/relationships" r:id="rId5"/>
            </a:rPr>
            <a:t>Converting cluster-safe UDFs for Offloading</a:t>
          </a:r>
          <a:endParaRPr lang="en-US" sz="1400" kern="1200" dirty="0"/>
        </a:p>
      </dsp:txBody>
      <dsp:txXfrm rot="-5400000">
        <a:off x="3254832" y="1676366"/>
        <a:ext cx="5731380" cy="1016455"/>
      </dsp:txXfrm>
    </dsp:sp>
    <dsp:sp modelId="{918996A9-5E0D-4C68-8892-15405403B07C}">
      <dsp:nvSpPr>
        <dsp:cNvPr id="0" name=""/>
        <dsp:cNvSpPr/>
      </dsp:nvSpPr>
      <dsp:spPr>
        <a:xfrm>
          <a:off x="0" y="1480574"/>
          <a:ext cx="3254832" cy="14080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smtClean="0"/>
            <a:t>On the Download center</a:t>
          </a:r>
          <a:endParaRPr lang="en-US" sz="2200" kern="1200"/>
        </a:p>
      </dsp:txBody>
      <dsp:txXfrm>
        <a:off x="68735" y="1549309"/>
        <a:ext cx="3117362" cy="1270568"/>
      </dsp:txXfrm>
    </dsp:sp>
    <dsp:sp modelId="{40E86C8C-EDB3-4773-9152-A8ECE125C98B}">
      <dsp:nvSpPr>
        <dsp:cNvPr id="0" name=""/>
        <dsp:cNvSpPr/>
      </dsp:nvSpPr>
      <dsp:spPr>
        <a:xfrm>
          <a:off x="0" y="2959014"/>
          <a:ext cx="3254832" cy="14080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US" sz="2200" kern="1200" dirty="0" smtClean="0"/>
            <a:t>HPC V4 Sp1</a:t>
          </a:r>
          <a:endParaRPr lang="en-US" sz="2200" kern="1200" dirty="0"/>
        </a:p>
      </dsp:txBody>
      <dsp:txXfrm>
        <a:off x="68735" y="3027749"/>
        <a:ext cx="3117362" cy="127056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10/7/2013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10/7/2013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29291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7248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10/7/2013 6:54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5487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
        <p:nvSpPr>
          <p:cNvPr id="10" name="Date Placeholder 9"/>
          <p:cNvSpPr>
            <a:spLocks noGrp="1"/>
          </p:cNvSpPr>
          <p:nvPr>
            <p:ph type="dt" idx="13"/>
          </p:nvPr>
        </p:nvSpPr>
        <p:spPr/>
        <p:txBody>
          <a:bodyPr/>
          <a:lstStyle/>
          <a:p>
            <a:fld id="{EEDF3C4D-D87C-4908-890C-F1AD6E39936D}" type="datetime8">
              <a:rPr lang="en-US" smtClean="0"/>
              <a:t>10/7/2013 6:54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4858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10/7/2013 6:54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85250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use cases that demonstrate the dramatic reduction in run time.</a:t>
            </a:r>
            <a:endParaRPr lang="en-US" dirty="0"/>
          </a:p>
        </p:txBody>
      </p:sp>
      <p:sp>
        <p:nvSpPr>
          <p:cNvPr id="4" name="Slide Number Placeholder 3"/>
          <p:cNvSpPr>
            <a:spLocks noGrp="1"/>
          </p:cNvSpPr>
          <p:nvPr>
            <p:ph type="sldNum" sz="quarter" idx="10"/>
          </p:nvPr>
        </p:nvSpPr>
        <p:spPr/>
        <p:txBody>
          <a:bodyPr/>
          <a:lstStyle/>
          <a:p>
            <a:fld id="{B7025D75-48CD-4DA7-9C94-644083B23067}" type="slidenum">
              <a:rPr lang="en-US" smtClean="0"/>
              <a:pPr/>
              <a:t>20</a:t>
            </a:fld>
            <a:endParaRPr lang="en-US" dirty="0"/>
          </a:p>
        </p:txBody>
      </p:sp>
    </p:spTree>
    <p:extLst>
      <p:ext uri="{BB962C8B-B14F-4D97-AF65-F5344CB8AC3E}">
        <p14:creationId xmlns:p14="http://schemas.microsoft.com/office/powerpoint/2010/main" val="389003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a:t>
            </a:r>
            <a:r>
              <a:rPr lang="en-US" baseline="0" dirty="0" smtClean="0"/>
              <a:t> do we do this? We provide 2 new ways for Excel to talk to an HPC Server</a:t>
            </a:r>
            <a:endParaRPr lang="en-US" dirty="0" smtClean="0"/>
          </a:p>
        </p:txBody>
      </p:sp>
      <p:sp>
        <p:nvSpPr>
          <p:cNvPr id="4" name="Slide Number Placeholder 3"/>
          <p:cNvSpPr>
            <a:spLocks noGrp="1"/>
          </p:cNvSpPr>
          <p:nvPr>
            <p:ph type="sldNum" sz="quarter" idx="10"/>
          </p:nvPr>
        </p:nvSpPr>
        <p:spPr/>
        <p:txBody>
          <a:bodyPr/>
          <a:lstStyle/>
          <a:p>
            <a:fld id="{B7025D75-48CD-4DA7-9C94-644083B23067}" type="slidenum">
              <a:rPr lang="en-US" smtClean="0"/>
              <a:pPr/>
              <a:t>21</a:t>
            </a:fld>
            <a:endParaRPr lang="en-US" dirty="0"/>
          </a:p>
        </p:txBody>
      </p:sp>
    </p:spTree>
    <p:extLst>
      <p:ext uri="{BB962C8B-B14F-4D97-AF65-F5344CB8AC3E}">
        <p14:creationId xmlns:p14="http://schemas.microsoft.com/office/powerpoint/2010/main" val="307675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B1D16FE-B3AF-48A7-A76C-7582E90B5B1E}" type="slidenum">
              <a:rPr lang="en-US" smtClean="0"/>
              <a:pPr>
                <a:defRPr/>
              </a:pPr>
              <a:t>22</a:t>
            </a:fld>
            <a:endParaRPr lang="en-US" dirty="0"/>
          </a:p>
        </p:txBody>
      </p:sp>
    </p:spTree>
    <p:extLst>
      <p:ext uri="{BB962C8B-B14F-4D97-AF65-F5344CB8AC3E}">
        <p14:creationId xmlns:p14="http://schemas.microsoft.com/office/powerpoint/2010/main" val="2373124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095388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025D75-48CD-4DA7-9C94-644083B23067}" type="slidenum">
              <a:rPr lang="en-US" smtClean="0"/>
              <a:pPr/>
              <a:t>24</a:t>
            </a:fld>
            <a:endParaRPr lang="en-US" dirty="0"/>
          </a:p>
        </p:txBody>
      </p:sp>
    </p:spTree>
    <p:extLst>
      <p:ext uri="{BB962C8B-B14F-4D97-AF65-F5344CB8AC3E}">
        <p14:creationId xmlns:p14="http://schemas.microsoft.com/office/powerpoint/2010/main" val="36728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85577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124998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t>10/7/2013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smtClean="0"/>
              <a:t>Microsoft Research</a:t>
            </a:r>
            <a:endParaRPr lang="en-US" dirty="0"/>
          </a:p>
        </p:txBody>
      </p:sp>
    </p:spTree>
    <p:extLst>
      <p:ext uri="{BB962C8B-B14F-4D97-AF65-F5344CB8AC3E}">
        <p14:creationId xmlns:p14="http://schemas.microsoft.com/office/powerpoint/2010/main" val="351503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Key point – MS big data solution is more than just </a:t>
            </a:r>
            <a:r>
              <a:rPr lang="en-US" dirty="0" err="1" smtClean="0"/>
              <a:t>Hadoop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01691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777159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660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F59FFCD0-5595-4842-AA06-9F04EA1E8EDE}" type="datetime1">
              <a:rPr lang="en-US" smtClean="0"/>
              <a:t>10/7/2013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5098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69116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D981B906-E48D-43F8-8760-B0BFEB02150A}" type="datetime8">
              <a:rPr lang="en-US" smtClean="0">
                <a:cs typeface="Arial" charset="0"/>
              </a:rPr>
              <a:pPr/>
              <a:t>10/7/2013 6:54 PM</a:t>
            </a:fld>
            <a:endParaRPr lang="en-US" dirty="0" smtClean="0">
              <a:cs typeface="Arial" charset="0"/>
            </a:endParaRPr>
          </a:p>
        </p:txBody>
      </p:sp>
      <p:sp>
        <p:nvSpPr>
          <p:cNvPr id="36867" name="Rectangle 6"/>
          <p:cNvSpPr>
            <a:spLocks noGrp="1" noChangeArrowheads="1"/>
          </p:cNvSpPr>
          <p:nvPr>
            <p:ph type="ftr" sz="quarter" idx="4"/>
          </p:nvPr>
        </p:nvSpPr>
        <p:spPr>
          <a:noFill/>
        </p:spPr>
        <p:txBody>
          <a:bodyPr/>
          <a:lstStyle/>
          <a:p>
            <a:r>
              <a:rPr lang="en-US" dirty="0" smtClean="0">
                <a:cs typeface="Arial" charset="0"/>
              </a:rPr>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6868" name="Rectangle 7"/>
          <p:cNvSpPr>
            <a:spLocks noGrp="1" noChangeArrowheads="1"/>
          </p:cNvSpPr>
          <p:nvPr>
            <p:ph type="sldNum" sz="quarter" idx="5"/>
          </p:nvPr>
        </p:nvSpPr>
        <p:spPr>
          <a:noFill/>
        </p:spPr>
        <p:txBody>
          <a:bodyPr/>
          <a:lstStyle/>
          <a:p>
            <a:fld id="{D5E25F9C-944B-4311-8DA3-48595C6087DB}" type="slidenum">
              <a:rPr lang="en-US" smtClean="0">
                <a:cs typeface="Arial" charset="0"/>
              </a:rPr>
              <a:pPr/>
              <a:t>9</a:t>
            </a:fld>
            <a:endParaRPr lang="en-US" dirty="0" smtClean="0">
              <a:cs typeface="Arial" charset="0"/>
            </a:endParaRPr>
          </a:p>
        </p:txBody>
      </p:sp>
      <p:sp>
        <p:nvSpPr>
          <p:cNvPr id="36869" name="Rectangle 2"/>
          <p:cNvSpPr>
            <a:spLocks noGrp="1" noRot="1" noChangeAspect="1" noChangeArrowheads="1" noTextEdit="1"/>
          </p:cNvSpPr>
          <p:nvPr>
            <p:ph type="sldImg"/>
          </p:nvPr>
        </p:nvSpPr>
        <p:spPr>
          <a:xfrm>
            <a:off x="331788" y="696913"/>
            <a:ext cx="6194425" cy="3486150"/>
          </a:xfrm>
          <a:ln/>
        </p:spPr>
      </p:sp>
      <p:sp>
        <p:nvSpPr>
          <p:cNvPr id="36870" name="Rectangle 3"/>
          <p:cNvSpPr>
            <a:spLocks noGrp="1" noChangeArrowheads="1"/>
          </p:cNvSpPr>
          <p:nvPr>
            <p:ph type="body" idx="1"/>
          </p:nvPr>
        </p:nvSpPr>
        <p:spPr>
          <a:xfrm>
            <a:off x="685800" y="4415791"/>
            <a:ext cx="5486400" cy="4183380"/>
          </a:xfrm>
          <a:prstGeom prst="rect">
            <a:avLst/>
          </a:prstGeom>
          <a:noFill/>
          <a:ln/>
        </p:spPr>
        <p:txBody>
          <a:bodyPr lIns="89581" tIns="44791" rIns="89581" bIns="44791"/>
          <a:lstStyle/>
          <a:p>
            <a:pPr defTabSz="897167" eaLnBrk="0" hangingPunct="0">
              <a:defRPr/>
            </a:pPr>
            <a:endParaRPr lang="en-US" dirty="0" smtClean="0"/>
          </a:p>
        </p:txBody>
      </p:sp>
    </p:spTree>
    <p:extLst>
      <p:ext uri="{BB962C8B-B14F-4D97-AF65-F5344CB8AC3E}">
        <p14:creationId xmlns:p14="http://schemas.microsoft.com/office/powerpoint/2010/main" val="30196227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7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9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71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74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6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8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83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961053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66413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50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8955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7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9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7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2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4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5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3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6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87"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6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6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5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ustom Layout">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78294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704184"/>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sz="1960"/>
            </a:lvl3pPr>
            <a:lvl4pPr marL="448102" indent="0">
              <a:buNone/>
              <a:defRPr sz="1764"/>
            </a:lvl4pPr>
            <a:lvl5pPr marL="6721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58316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379224"/>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60014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60668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7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2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4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6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 Id="rId27" Type="http://schemas.openxmlformats.org/officeDocument/2006/relationships/oleObject" Target="../embeddings/oleObject1.bin"/><Relationship Id="rId30"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ags" Target="../tags/tag75.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vmlDrawing" Target="../drawings/vmlDrawing20.v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3"/>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453"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4"/>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5"/>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6"/>
            </p:custDataLst>
          </p:nvPr>
        </p:nvPicPr>
        <p:blipFill>
          <a:blip r:embed="rId29" cstate="print">
            <a:duotone>
              <a:prstClr val="black"/>
              <a:schemeClr val="tx2">
                <a:tint val="45000"/>
                <a:satMod val="400000"/>
              </a:schemeClr>
            </a:duotone>
            <a:extLst>
              <a:ext uri="{BEBA8EAE-BF5A-486C-A8C5-ECC9F3942E4B}">
                <a14:imgProps xmlns:a14="http://schemas.microsoft.com/office/drawing/2010/main">
                  <a14:imgLayer r:embed="rId3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 id="2147483780" r:id="rId18"/>
    <p:sldLayoutId id="2147483781" r:id="rId19"/>
    <p:sldLayoutId id="2147483782"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861"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52" name="think-cell Slide" r:id="rId27" imgW="270" imgH="270" progId="TCLayout.ActiveDocument.1">
                  <p:embed/>
                </p:oleObj>
              </mc:Choice>
              <mc:Fallback>
                <p:oleObj name="think-cell Slide" r:id="rId27" imgW="270" imgH="270" progId="TCLayout.ActiveDocument.1">
                  <p:embed/>
                  <p:pic>
                    <p:nvPicPr>
                      <p:cNvPr id="0" name=""/>
                      <p:cNvPicPr/>
                      <p:nvPr/>
                    </p:nvPicPr>
                    <p:blipFill>
                      <a:blip r:embed="rId2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5" r:id="rId19"/>
    <p:sldLayoutId id="2147483776" r:id="rId20"/>
    <p:sldLayoutId id="2147483777" r:id="rId21"/>
    <p:sldLayoutId id="2147483778" r:id="rId22"/>
    <p:sldLayoutId id="214748377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31.jpe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2.emf"/><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oleObject" Target="../embeddings/oleObject37.bin"/><Relationship Id="rId38" Type="http://schemas.openxmlformats.org/officeDocument/2006/relationships/image" Target="../media/image30.jpeg"/><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notesSlide" Target="../notesSlides/notesSlide1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29.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www.microsoft.com/en-us/download/details.aspx?id=38395" TargetMode="External"/><Relationship Id="rId2" Type="http://schemas.openxmlformats.org/officeDocument/2006/relationships/hyperlink" Target="http://www.microsoft.com/en-us/download/confirmation.aspx?id=39379"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4.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565" y="2234425"/>
            <a:ext cx="10326710" cy="1358842"/>
          </a:xfrm>
        </p:spPr>
        <p:txBody>
          <a:bodyPr/>
          <a:lstStyle/>
          <a:p>
            <a:r>
              <a:rPr lang="en-US" dirty="0" smtClean="0"/>
              <a:t>Excel Power Tools</a:t>
            </a:r>
            <a:endParaRPr lang="en-US" dirty="0"/>
          </a:p>
        </p:txBody>
      </p:sp>
      <p:sp>
        <p:nvSpPr>
          <p:cNvPr id="2" name="Text Placeholder 1"/>
          <p:cNvSpPr>
            <a:spLocks noGrp="1"/>
          </p:cNvSpPr>
          <p:nvPr>
            <p:ph type="body" sz="quarter" idx="11"/>
          </p:nvPr>
        </p:nvSpPr>
        <p:spPr>
          <a:xfrm>
            <a:off x="520565" y="4862980"/>
            <a:ext cx="9016985" cy="738472"/>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39044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599101" y="3133680"/>
            <a:ext cx="10235121" cy="747897"/>
          </a:xfrm>
        </p:spPr>
        <p:txBody>
          <a:bodyPr/>
          <a:lstStyle/>
          <a:p>
            <a:r>
              <a:rPr lang="en-US" sz="5400" dirty="0" smtClean="0">
                <a:gradFill>
                  <a:gsLst>
                    <a:gs pos="1250">
                      <a:srgbClr val="FFFFFF"/>
                    </a:gs>
                    <a:gs pos="100000">
                      <a:srgbClr val="FFFFFF"/>
                    </a:gs>
                  </a:gsLst>
                  <a:lin ang="5400000" scaled="0"/>
                </a:gradFill>
              </a:rPr>
              <a:t>PowerPivot, Power View Demo</a:t>
            </a:r>
            <a:endParaRPr lang="en-US" sz="5400" dirty="0"/>
          </a:p>
        </p:txBody>
      </p:sp>
    </p:spTree>
    <p:extLst>
      <p:ext uri="{BB962C8B-B14F-4D97-AF65-F5344CB8AC3E}">
        <p14:creationId xmlns:p14="http://schemas.microsoft.com/office/powerpoint/2010/main" val="411192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of the Art</a:t>
            </a:r>
            <a:endParaRPr lang="en-US" dirty="0"/>
          </a:p>
        </p:txBody>
      </p:sp>
      <p:pic>
        <p:nvPicPr>
          <p:cNvPr id="4" name="Picture 3"/>
          <p:cNvPicPr>
            <a:picLocks noChangeAspect="1"/>
          </p:cNvPicPr>
          <p:nvPr/>
        </p:nvPicPr>
        <p:blipFill>
          <a:blip r:embed="rId3"/>
          <a:stretch>
            <a:fillRect/>
          </a:stretch>
        </p:blipFill>
        <p:spPr>
          <a:xfrm>
            <a:off x="3942157" y="3880208"/>
            <a:ext cx="7786821" cy="1581489"/>
          </a:xfrm>
          <a:prstGeom prst="rect">
            <a:avLst/>
          </a:prstGeom>
          <a:ln>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167274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Data tab – the old way</a:t>
            </a:r>
            <a:endParaRPr lang="en-US" dirty="0"/>
          </a:p>
        </p:txBody>
      </p:sp>
      <p:pic>
        <p:nvPicPr>
          <p:cNvPr id="5" name="Picture 4"/>
          <p:cNvPicPr>
            <a:picLocks noChangeAspect="1"/>
          </p:cNvPicPr>
          <p:nvPr/>
        </p:nvPicPr>
        <p:blipFill>
          <a:blip r:embed="rId3"/>
          <a:stretch>
            <a:fillRect/>
          </a:stretch>
        </p:blipFill>
        <p:spPr>
          <a:xfrm>
            <a:off x="1221934" y="2382979"/>
            <a:ext cx="9961124" cy="2023085"/>
          </a:xfrm>
          <a:prstGeom prst="rect">
            <a:avLst/>
          </a:prstGeom>
          <a:ln>
            <a:noFill/>
          </a:ln>
          <a:effectLst>
            <a:softEdge rad="112500"/>
          </a:effectLst>
        </p:spPr>
      </p:pic>
    </p:spTree>
    <p:extLst>
      <p:ext uri="{BB962C8B-B14F-4D97-AF65-F5344CB8AC3E}">
        <p14:creationId xmlns:p14="http://schemas.microsoft.com/office/powerpoint/2010/main" val="184495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2764" y="1597715"/>
            <a:ext cx="11155680" cy="2215991"/>
          </a:xfrm>
        </p:spPr>
        <p:txBody>
          <a:bodyPr/>
          <a:lstStyle/>
          <a:p>
            <a:r>
              <a:rPr lang="en-US" dirty="0"/>
              <a:t>Modern experiences for getting data</a:t>
            </a:r>
          </a:p>
        </p:txBody>
      </p:sp>
    </p:spTree>
    <p:extLst>
      <p:ext uri="{BB962C8B-B14F-4D97-AF65-F5344CB8AC3E}">
        <p14:creationId xmlns:p14="http://schemas.microsoft.com/office/powerpoint/2010/main" val="1362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Query?</a:t>
            </a:r>
            <a:endParaRPr lang="en-US" dirty="0"/>
          </a:p>
        </p:txBody>
      </p:sp>
      <p:sp>
        <p:nvSpPr>
          <p:cNvPr id="5" name="TextBox 4"/>
          <p:cNvSpPr txBox="1"/>
          <p:nvPr/>
        </p:nvSpPr>
        <p:spPr>
          <a:xfrm>
            <a:off x="580143" y="1195653"/>
            <a:ext cx="10711707" cy="664882"/>
          </a:xfrm>
          <a:prstGeom prst="rect">
            <a:avLst/>
          </a:prstGeom>
          <a:noFill/>
        </p:spPr>
        <p:txBody>
          <a:bodyPr wrap="square" rtlCol="0">
            <a:spAutoFit/>
          </a:bodyPr>
          <a:lstStyle/>
          <a:p>
            <a:r>
              <a:rPr lang="en-US" sz="1866" dirty="0"/>
              <a:t>Enable self-service data discovery, query, transformation and </a:t>
            </a:r>
            <a:r>
              <a:rPr lang="en-US" sz="1866" dirty="0" err="1"/>
              <a:t>mashup</a:t>
            </a:r>
            <a:r>
              <a:rPr lang="en-US" sz="1866" dirty="0"/>
              <a:t> experiences for Information Workers, via Excel and PowerPivot</a:t>
            </a:r>
          </a:p>
        </p:txBody>
      </p:sp>
      <p:grpSp>
        <p:nvGrpSpPr>
          <p:cNvPr id="6" name="Group 5"/>
          <p:cNvGrpSpPr/>
          <p:nvPr/>
        </p:nvGrpSpPr>
        <p:grpSpPr>
          <a:xfrm>
            <a:off x="713324" y="2078305"/>
            <a:ext cx="734915" cy="781103"/>
            <a:chOff x="520698" y="3753716"/>
            <a:chExt cx="950976" cy="950976"/>
          </a:xfrm>
        </p:grpSpPr>
        <p:sp>
          <p:nvSpPr>
            <p:cNvPr id="7" name="Rectangle 6"/>
            <p:cNvSpPr>
              <a:spLocks noChangeAspect="1"/>
            </p:cNvSpPr>
            <p:nvPr/>
          </p:nvSpPr>
          <p:spPr bwMode="auto">
            <a:xfrm>
              <a:off x="520698" y="3753716"/>
              <a:ext cx="950976" cy="95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8" name="Freeform 14"/>
            <p:cNvSpPr>
              <a:spLocks noEditPoints="1"/>
            </p:cNvSpPr>
            <p:nvPr/>
          </p:nvSpPr>
          <p:spPr bwMode="black">
            <a:xfrm>
              <a:off x="672074" y="3939349"/>
              <a:ext cx="648225" cy="575737"/>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grpSp>
      <p:sp>
        <p:nvSpPr>
          <p:cNvPr id="9" name="Text Placeholder 4"/>
          <p:cNvSpPr txBox="1">
            <a:spLocks/>
          </p:cNvSpPr>
          <p:nvPr/>
        </p:nvSpPr>
        <p:spPr>
          <a:xfrm>
            <a:off x="1703366" y="2076672"/>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smtClean="0">
                <a:solidFill>
                  <a:schemeClr val="tx1"/>
                </a:solidFill>
                <a:latin typeface="+mn-lt"/>
              </a:rPr>
              <a:t>Search</a:t>
            </a:r>
            <a:r>
              <a:rPr lang="en-US" sz="1866" dirty="0" smtClean="0">
                <a:solidFill>
                  <a:schemeClr val="tx1"/>
                </a:solidFill>
                <a:latin typeface="+mn-lt"/>
              </a:rPr>
              <a:t>, </a:t>
            </a:r>
            <a:r>
              <a:rPr lang="en-US" sz="1866" b="1" dirty="0" smtClean="0">
                <a:solidFill>
                  <a:schemeClr val="tx1"/>
                </a:solidFill>
                <a:latin typeface="+mn-lt"/>
              </a:rPr>
              <a:t>Discover</a:t>
            </a:r>
            <a:r>
              <a:rPr lang="en-US" sz="1866" dirty="0" smtClean="0">
                <a:solidFill>
                  <a:schemeClr val="tx1"/>
                </a:solidFill>
                <a:latin typeface="+mn-lt"/>
              </a:rPr>
              <a:t>, </a:t>
            </a:r>
            <a:r>
              <a:rPr lang="en-US" sz="1866" dirty="0">
                <a:solidFill>
                  <a:schemeClr val="tx1"/>
                </a:solidFill>
                <a:latin typeface="+mn-lt"/>
              </a:rPr>
              <a:t>and connectivity to a </a:t>
            </a:r>
            <a:r>
              <a:rPr lang="en-US" sz="1866" b="1" dirty="0">
                <a:solidFill>
                  <a:schemeClr val="tx1"/>
                </a:solidFill>
                <a:latin typeface="+mn-lt"/>
              </a:rPr>
              <a:t>wide range of data sources</a:t>
            </a:r>
            <a:r>
              <a:rPr lang="en-US" sz="1866" dirty="0">
                <a:solidFill>
                  <a:schemeClr val="tx1"/>
                </a:solidFill>
                <a:latin typeface="+mn-lt"/>
              </a:rPr>
              <a:t>, including publicly available data of all sizes &amp; shapes. </a:t>
            </a:r>
            <a:endParaRPr lang="en-US" sz="1866" spc="-93" dirty="0">
              <a:solidFill>
                <a:schemeClr val="tx1"/>
              </a:solidFill>
              <a:latin typeface="+mn-lt"/>
            </a:endParaRPr>
          </a:p>
        </p:txBody>
      </p:sp>
      <p:grpSp>
        <p:nvGrpSpPr>
          <p:cNvPr id="10" name="Group 9"/>
          <p:cNvGrpSpPr/>
          <p:nvPr/>
        </p:nvGrpSpPr>
        <p:grpSpPr>
          <a:xfrm>
            <a:off x="713325" y="3011881"/>
            <a:ext cx="734916" cy="781103"/>
            <a:chOff x="520698" y="2747687"/>
            <a:chExt cx="950976" cy="950976"/>
          </a:xfrm>
        </p:grpSpPr>
        <p:sp>
          <p:nvSpPr>
            <p:cNvPr id="11" name="Rectangle 10"/>
            <p:cNvSpPr>
              <a:spLocks noChangeAspect="1"/>
            </p:cNvSpPr>
            <p:nvPr/>
          </p:nvSpPr>
          <p:spPr bwMode="auto">
            <a:xfrm>
              <a:off x="520698" y="2747687"/>
              <a:ext cx="950976" cy="9509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2" name="Freeform 10"/>
            <p:cNvSpPr>
              <a:spLocks noEditPoints="1"/>
            </p:cNvSpPr>
            <p:nvPr/>
          </p:nvSpPr>
          <p:spPr bwMode="black">
            <a:xfrm>
              <a:off x="628424" y="3003027"/>
              <a:ext cx="735525" cy="44029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grpSp>
      <p:sp>
        <p:nvSpPr>
          <p:cNvPr id="13" name="Text Placeholder 4"/>
          <p:cNvSpPr txBox="1">
            <a:spLocks/>
          </p:cNvSpPr>
          <p:nvPr/>
        </p:nvSpPr>
        <p:spPr>
          <a:xfrm>
            <a:off x="1700507" y="3011879"/>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dirty="0">
                <a:solidFill>
                  <a:schemeClr val="tx1"/>
                </a:solidFill>
                <a:latin typeface="+mn-lt"/>
              </a:rPr>
              <a:t>Highly interactive and intuitive experience for rapidly and iteratively building queries over </a:t>
            </a:r>
            <a:r>
              <a:rPr lang="en-US" sz="1866" b="1" dirty="0">
                <a:solidFill>
                  <a:schemeClr val="tx1"/>
                </a:solidFill>
                <a:latin typeface="+mn-lt"/>
              </a:rPr>
              <a:t>any data source, any size.</a:t>
            </a:r>
          </a:p>
        </p:txBody>
      </p:sp>
      <p:sp>
        <p:nvSpPr>
          <p:cNvPr id="14" name="Rectangle 13"/>
          <p:cNvSpPr>
            <a:spLocks noChangeAspect="1"/>
          </p:cNvSpPr>
          <p:nvPr/>
        </p:nvSpPr>
        <p:spPr bwMode="auto">
          <a:xfrm>
            <a:off x="713324" y="3943156"/>
            <a:ext cx="734915" cy="7811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5" name="Text Placeholder 4"/>
          <p:cNvSpPr txBox="1">
            <a:spLocks/>
          </p:cNvSpPr>
          <p:nvPr/>
        </p:nvSpPr>
        <p:spPr>
          <a:xfrm>
            <a:off x="1703366" y="3941523"/>
            <a:ext cx="958848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Consistency</a:t>
            </a:r>
            <a:r>
              <a:rPr lang="en-US" sz="1866" dirty="0">
                <a:solidFill>
                  <a:schemeClr val="tx1"/>
                </a:solidFill>
                <a:latin typeface="+mn-lt"/>
              </a:rPr>
              <a:t> of experience, and parity of query capabilities over all data sources.</a:t>
            </a:r>
          </a:p>
        </p:txBody>
      </p:sp>
      <p:sp>
        <p:nvSpPr>
          <p:cNvPr id="16" name="Rectangle 15"/>
          <p:cNvSpPr>
            <a:spLocks noChangeAspect="1"/>
          </p:cNvSpPr>
          <p:nvPr/>
        </p:nvSpPr>
        <p:spPr bwMode="auto">
          <a:xfrm>
            <a:off x="713325" y="4876732"/>
            <a:ext cx="734916" cy="781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1" tIns="60936" rIns="121871" bIns="60936" numCol="1" spcCol="0" rtlCol="0" fromWordArt="0" anchor="ctr" anchorCtr="0" forceAA="0" compatLnSpc="1">
            <a:prstTxWarp prst="textNoShape">
              <a:avLst/>
            </a:prstTxWarp>
            <a:noAutofit/>
          </a:bodyPr>
          <a:lstStyle/>
          <a:p>
            <a:pPr algn="ctr"/>
            <a:endParaRPr lang="en-US" sz="1866">
              <a:solidFill>
                <a:schemeClr val="tx1"/>
              </a:solidFill>
            </a:endParaRPr>
          </a:p>
        </p:txBody>
      </p:sp>
      <p:sp>
        <p:nvSpPr>
          <p:cNvPr id="17" name="Text Placeholder 4"/>
          <p:cNvSpPr txBox="1">
            <a:spLocks/>
          </p:cNvSpPr>
          <p:nvPr/>
        </p:nvSpPr>
        <p:spPr>
          <a:xfrm>
            <a:off x="1700507" y="4876731"/>
            <a:ext cx="9591343" cy="781103"/>
          </a:xfrm>
          <a:prstGeom prst="rect">
            <a:avLst/>
          </a:prstGeom>
          <a:solidFill>
            <a:schemeClr val="tx1">
              <a:alpha val="5000"/>
            </a:schemeClr>
          </a:solidFill>
        </p:spPr>
        <p:txBody>
          <a:bodyPr lIns="182807" tIns="0" rIns="243742"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66" b="1" dirty="0">
                <a:solidFill>
                  <a:schemeClr val="tx1"/>
                </a:solidFill>
                <a:latin typeface="+mn-lt"/>
              </a:rPr>
              <a:t>Joins</a:t>
            </a:r>
            <a:r>
              <a:rPr lang="en-US" sz="1866" dirty="0">
                <a:solidFill>
                  <a:schemeClr val="tx1"/>
                </a:solidFill>
                <a:latin typeface="+mn-lt"/>
              </a:rPr>
              <a:t> across different data sources; ability to create custom views over data that can then be shared with team/department.</a:t>
            </a:r>
          </a:p>
        </p:txBody>
      </p:sp>
      <p:sp>
        <p:nvSpPr>
          <p:cNvPr id="18" name="Freeform 15"/>
          <p:cNvSpPr>
            <a:spLocks noEditPoints="1"/>
          </p:cNvSpPr>
          <p:nvPr/>
        </p:nvSpPr>
        <p:spPr bwMode="black">
          <a:xfrm>
            <a:off x="825842" y="4083611"/>
            <a:ext cx="482680" cy="50769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96" tIns="54849" rIns="109696" bIns="54849" numCol="1" anchor="t" anchorCtr="0" compatLnSpc="1">
            <a:prstTxWarp prst="textNoShape">
              <a:avLst/>
            </a:prstTxWarp>
          </a:bodyPr>
          <a:lstStyle/>
          <a:p>
            <a:endParaRPr lang="en-US" sz="1866"/>
          </a:p>
        </p:txBody>
      </p:sp>
      <p:sp>
        <p:nvSpPr>
          <p:cNvPr id="19" name="Freeform 67"/>
          <p:cNvSpPr>
            <a:spLocks noChangeAspect="1" noEditPoints="1"/>
          </p:cNvSpPr>
          <p:nvPr/>
        </p:nvSpPr>
        <p:spPr bwMode="black">
          <a:xfrm>
            <a:off x="795627" y="4954977"/>
            <a:ext cx="544631" cy="624607"/>
          </a:xfrm>
          <a:custGeom>
            <a:avLst/>
            <a:gdLst>
              <a:gd name="T0" fmla="*/ 1525 w 1554"/>
              <a:gd name="T1" fmla="*/ 721 h 1554"/>
              <a:gd name="T2" fmla="*/ 832 w 1554"/>
              <a:gd name="T3" fmla="*/ 33 h 1554"/>
              <a:gd name="T4" fmla="*/ 722 w 1554"/>
              <a:gd name="T5" fmla="*/ 33 h 1554"/>
              <a:gd name="T6" fmla="*/ 34 w 1554"/>
              <a:gd name="T7" fmla="*/ 721 h 1554"/>
              <a:gd name="T8" fmla="*/ 34 w 1554"/>
              <a:gd name="T9" fmla="*/ 837 h 1554"/>
              <a:gd name="T10" fmla="*/ 722 w 1554"/>
              <a:gd name="T11" fmla="*/ 1525 h 1554"/>
              <a:gd name="T12" fmla="*/ 832 w 1554"/>
              <a:gd name="T13" fmla="*/ 1525 h 1554"/>
              <a:gd name="T14" fmla="*/ 1525 w 1554"/>
              <a:gd name="T15" fmla="*/ 837 h 1554"/>
              <a:gd name="T16" fmla="*/ 1525 w 1554"/>
              <a:gd name="T17" fmla="*/ 721 h 1554"/>
              <a:gd name="T18" fmla="*/ 1352 w 1554"/>
              <a:gd name="T19" fmla="*/ 822 h 1554"/>
              <a:gd name="T20" fmla="*/ 823 w 1554"/>
              <a:gd name="T21" fmla="*/ 1352 h 1554"/>
              <a:gd name="T22" fmla="*/ 736 w 1554"/>
              <a:gd name="T23" fmla="*/ 1352 h 1554"/>
              <a:gd name="T24" fmla="*/ 207 w 1554"/>
              <a:gd name="T25" fmla="*/ 822 h 1554"/>
              <a:gd name="T26" fmla="*/ 207 w 1554"/>
              <a:gd name="T27" fmla="*/ 736 h 1554"/>
              <a:gd name="T28" fmla="*/ 736 w 1554"/>
              <a:gd name="T29" fmla="*/ 207 h 1554"/>
              <a:gd name="T30" fmla="*/ 823 w 1554"/>
              <a:gd name="T31" fmla="*/ 207 h 1554"/>
              <a:gd name="T32" fmla="*/ 1352 w 1554"/>
              <a:gd name="T33" fmla="*/ 736 h 1554"/>
              <a:gd name="T34" fmla="*/ 1352 w 1554"/>
              <a:gd name="T35" fmla="*/ 822 h 1554"/>
              <a:gd name="T36" fmla="*/ 821 w 1554"/>
              <a:gd name="T37" fmla="*/ 910 h 1554"/>
              <a:gd name="T38" fmla="*/ 821 w 1554"/>
              <a:gd name="T39" fmla="*/ 910 h 1554"/>
              <a:gd name="T40" fmla="*/ 734 w 1554"/>
              <a:gd name="T41" fmla="*/ 910 h 1554"/>
              <a:gd name="T42" fmla="*/ 691 w 1554"/>
              <a:gd name="T43" fmla="*/ 607 h 1554"/>
              <a:gd name="T44" fmla="*/ 691 w 1554"/>
              <a:gd name="T45" fmla="*/ 424 h 1554"/>
              <a:gd name="T46" fmla="*/ 864 w 1554"/>
              <a:gd name="T47" fmla="*/ 424 h 1554"/>
              <a:gd name="T48" fmla="*/ 864 w 1554"/>
              <a:gd name="T49" fmla="*/ 607 h 1554"/>
              <a:gd name="T50" fmla="*/ 821 w 1554"/>
              <a:gd name="T51" fmla="*/ 910 h 1554"/>
              <a:gd name="T52" fmla="*/ 681 w 1554"/>
              <a:gd name="T53" fmla="*/ 963 h 1554"/>
              <a:gd name="T54" fmla="*/ 875 w 1554"/>
              <a:gd name="T55" fmla="*/ 963 h 1554"/>
              <a:gd name="T56" fmla="*/ 875 w 1554"/>
              <a:gd name="T57" fmla="*/ 1151 h 1554"/>
              <a:gd name="T58" fmla="*/ 681 w 1554"/>
              <a:gd name="T59" fmla="*/ 1151 h 1554"/>
              <a:gd name="T60" fmla="*/ 681 w 1554"/>
              <a:gd name="T61" fmla="*/ 963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4" h="1554">
                <a:moveTo>
                  <a:pt x="1525" y="721"/>
                </a:moveTo>
                <a:cubicBezTo>
                  <a:pt x="832" y="33"/>
                  <a:pt x="832" y="33"/>
                  <a:pt x="832" y="33"/>
                </a:cubicBezTo>
                <a:cubicBezTo>
                  <a:pt x="804" y="0"/>
                  <a:pt x="751" y="0"/>
                  <a:pt x="722" y="33"/>
                </a:cubicBezTo>
                <a:cubicBezTo>
                  <a:pt x="34" y="721"/>
                  <a:pt x="34" y="721"/>
                  <a:pt x="34" y="721"/>
                </a:cubicBezTo>
                <a:cubicBezTo>
                  <a:pt x="0" y="755"/>
                  <a:pt x="0" y="803"/>
                  <a:pt x="34" y="837"/>
                </a:cubicBezTo>
                <a:cubicBezTo>
                  <a:pt x="722" y="1525"/>
                  <a:pt x="722" y="1525"/>
                  <a:pt x="722" y="1525"/>
                </a:cubicBezTo>
                <a:cubicBezTo>
                  <a:pt x="751" y="1554"/>
                  <a:pt x="804" y="1554"/>
                  <a:pt x="832" y="1525"/>
                </a:cubicBezTo>
                <a:cubicBezTo>
                  <a:pt x="1525" y="837"/>
                  <a:pt x="1525" y="837"/>
                  <a:pt x="1525" y="837"/>
                </a:cubicBezTo>
                <a:cubicBezTo>
                  <a:pt x="1554" y="803"/>
                  <a:pt x="1554" y="755"/>
                  <a:pt x="1525" y="721"/>
                </a:cubicBezTo>
                <a:close/>
                <a:moveTo>
                  <a:pt x="1352" y="822"/>
                </a:moveTo>
                <a:cubicBezTo>
                  <a:pt x="823" y="1352"/>
                  <a:pt x="823" y="1352"/>
                  <a:pt x="823" y="1352"/>
                </a:cubicBezTo>
                <a:cubicBezTo>
                  <a:pt x="799" y="1376"/>
                  <a:pt x="760" y="1376"/>
                  <a:pt x="736" y="1352"/>
                </a:cubicBezTo>
                <a:cubicBezTo>
                  <a:pt x="207" y="822"/>
                  <a:pt x="207" y="822"/>
                  <a:pt x="207" y="822"/>
                </a:cubicBezTo>
                <a:cubicBezTo>
                  <a:pt x="183" y="798"/>
                  <a:pt x="183" y="760"/>
                  <a:pt x="207" y="736"/>
                </a:cubicBezTo>
                <a:cubicBezTo>
                  <a:pt x="736" y="207"/>
                  <a:pt x="736" y="207"/>
                  <a:pt x="736" y="207"/>
                </a:cubicBezTo>
                <a:cubicBezTo>
                  <a:pt x="760" y="183"/>
                  <a:pt x="799" y="183"/>
                  <a:pt x="823" y="207"/>
                </a:cubicBezTo>
                <a:cubicBezTo>
                  <a:pt x="1352" y="736"/>
                  <a:pt x="1352" y="736"/>
                  <a:pt x="1352" y="736"/>
                </a:cubicBezTo>
                <a:cubicBezTo>
                  <a:pt x="1376" y="760"/>
                  <a:pt x="1376" y="798"/>
                  <a:pt x="1352" y="822"/>
                </a:cubicBezTo>
                <a:close/>
                <a:moveTo>
                  <a:pt x="821" y="910"/>
                </a:moveTo>
                <a:cubicBezTo>
                  <a:pt x="821" y="910"/>
                  <a:pt x="821" y="910"/>
                  <a:pt x="821" y="910"/>
                </a:cubicBezTo>
                <a:cubicBezTo>
                  <a:pt x="734" y="910"/>
                  <a:pt x="734" y="910"/>
                  <a:pt x="734" y="910"/>
                </a:cubicBezTo>
                <a:cubicBezTo>
                  <a:pt x="691" y="607"/>
                  <a:pt x="691" y="607"/>
                  <a:pt x="691" y="607"/>
                </a:cubicBezTo>
                <a:cubicBezTo>
                  <a:pt x="691" y="424"/>
                  <a:pt x="691" y="424"/>
                  <a:pt x="691" y="424"/>
                </a:cubicBezTo>
                <a:cubicBezTo>
                  <a:pt x="864" y="424"/>
                  <a:pt x="864" y="424"/>
                  <a:pt x="864" y="424"/>
                </a:cubicBezTo>
                <a:cubicBezTo>
                  <a:pt x="864" y="607"/>
                  <a:pt x="864" y="607"/>
                  <a:pt x="864" y="607"/>
                </a:cubicBezTo>
                <a:cubicBezTo>
                  <a:pt x="821" y="910"/>
                  <a:pt x="821" y="910"/>
                  <a:pt x="821" y="910"/>
                </a:cubicBezTo>
                <a:close/>
                <a:moveTo>
                  <a:pt x="681" y="963"/>
                </a:moveTo>
                <a:cubicBezTo>
                  <a:pt x="875" y="963"/>
                  <a:pt x="875" y="963"/>
                  <a:pt x="875" y="963"/>
                </a:cubicBezTo>
                <a:cubicBezTo>
                  <a:pt x="875" y="1151"/>
                  <a:pt x="875" y="1151"/>
                  <a:pt x="875" y="1151"/>
                </a:cubicBezTo>
                <a:cubicBezTo>
                  <a:pt x="681" y="1151"/>
                  <a:pt x="681" y="1151"/>
                  <a:pt x="681" y="1151"/>
                </a:cubicBezTo>
                <a:cubicBezTo>
                  <a:pt x="681" y="963"/>
                  <a:pt x="681" y="963"/>
                  <a:pt x="681" y="9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71" tIns="60936" rIns="121871" bIns="60936"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578966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Connecting Excel and </a:t>
            </a:r>
            <a:r>
              <a:rPr lang="en-US" dirty="0" err="1" smtClean="0"/>
              <a:t>Hadoop</a:t>
            </a:r>
            <a:r>
              <a:rPr lang="en-US" dirty="0" smtClean="0"/>
              <a:t> on Windows Azure</a:t>
            </a:r>
            <a:endParaRPr lang="en-US" dirty="0"/>
          </a:p>
        </p:txBody>
      </p:sp>
    </p:spTree>
    <p:extLst>
      <p:ext uri="{BB962C8B-B14F-4D97-AF65-F5344CB8AC3E}">
        <p14:creationId xmlns:p14="http://schemas.microsoft.com/office/powerpoint/2010/main" val="42759591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10"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alpha val="81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PowerMap</a:t>
            </a:r>
            <a:endParaRPr lang="en-US" dirty="0"/>
          </a:p>
        </p:txBody>
      </p:sp>
      <p:pic>
        <p:nvPicPr>
          <p:cNvPr id="3" name="Picture 2"/>
          <p:cNvPicPr>
            <a:picLocks noChangeAspect="1"/>
          </p:cNvPicPr>
          <p:nvPr/>
        </p:nvPicPr>
        <p:blipFill>
          <a:blip r:embed="rId2"/>
          <a:stretch>
            <a:fillRect/>
          </a:stretch>
        </p:blipFill>
        <p:spPr>
          <a:xfrm>
            <a:off x="519113" y="976498"/>
            <a:ext cx="10661918" cy="5369982"/>
          </a:xfrm>
          <a:prstGeom prst="rect">
            <a:avLst/>
          </a:prstGeom>
        </p:spPr>
      </p:pic>
    </p:spTree>
    <p:extLst>
      <p:ext uri="{BB962C8B-B14F-4D97-AF65-F5344CB8AC3E}">
        <p14:creationId xmlns:p14="http://schemas.microsoft.com/office/powerpoint/2010/main" val="18972140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8657" y="166735"/>
            <a:ext cx="11375046" cy="1378644"/>
          </a:xfrm>
        </p:spPr>
        <p:txBody>
          <a:bodyPr/>
          <a:lstStyle/>
          <a:p>
            <a:r>
              <a:rPr lang="en-US" dirty="0" smtClean="0"/>
              <a:t>Enable your power tools</a:t>
            </a:r>
            <a:endParaRPr lang="en-US" dirty="0"/>
          </a:p>
        </p:txBody>
      </p:sp>
      <p:pic>
        <p:nvPicPr>
          <p:cNvPr id="3" name="Picture 2"/>
          <p:cNvPicPr>
            <a:picLocks noChangeAspect="1"/>
          </p:cNvPicPr>
          <p:nvPr/>
        </p:nvPicPr>
        <p:blipFill>
          <a:blip r:embed="rId2"/>
          <a:stretch>
            <a:fillRect/>
          </a:stretch>
        </p:blipFill>
        <p:spPr>
          <a:xfrm>
            <a:off x="1412152" y="1760560"/>
            <a:ext cx="9119648" cy="3631477"/>
          </a:xfrm>
          <a:prstGeom prst="rect">
            <a:avLst/>
          </a:prstGeom>
        </p:spPr>
      </p:pic>
    </p:spTree>
    <p:extLst>
      <p:ext uri="{BB962C8B-B14F-4D97-AF65-F5344CB8AC3E}">
        <p14:creationId xmlns:p14="http://schemas.microsoft.com/office/powerpoint/2010/main" val="41590673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2617" y="2488581"/>
            <a:ext cx="7113626" cy="1523494"/>
          </a:xfrm>
        </p:spPr>
        <p:txBody>
          <a:bodyPr/>
          <a:lstStyle/>
          <a:p>
            <a:r>
              <a:rPr lang="en-US" dirty="0" smtClean="0"/>
              <a:t>Scaling Excel </a:t>
            </a:r>
            <a:r>
              <a:rPr lang="en-US" b="1" dirty="0"/>
              <a:t>Compute</a:t>
            </a:r>
            <a:r>
              <a:rPr lang="en-US" dirty="0"/>
              <a:t> </a:t>
            </a:r>
            <a:r>
              <a:rPr lang="en-US" dirty="0" smtClean="0"/>
              <a:t>with Windows HPC Server and </a:t>
            </a:r>
            <a:r>
              <a:rPr lang="en-US" dirty="0"/>
              <a:t>Windows Azure</a:t>
            </a:r>
          </a:p>
        </p:txBody>
      </p:sp>
    </p:spTree>
    <p:extLst>
      <p:ext uri="{BB962C8B-B14F-4D97-AF65-F5344CB8AC3E}">
        <p14:creationId xmlns:p14="http://schemas.microsoft.com/office/powerpoint/2010/main" val="208288668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you will learn:</a:t>
            </a:r>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Map – geospatial</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Query –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endParaRPr lang="en-US" dirty="0">
              <a:latin typeface="Segoe UI Light" panose="020B0502040204020203" pitchFamily="34" charset="0"/>
              <a:cs typeface="Segoe UI Light" panose="020B0502040204020203" pitchFamily="34" charset="0"/>
            </a:endParaRP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49938266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654" y="250825"/>
            <a:ext cx="11149013" cy="609600"/>
          </a:xfrm>
        </p:spPr>
        <p:txBody>
          <a:bodyPr/>
          <a:lstStyle/>
          <a:p>
            <a:r>
              <a:rPr lang="en-US" sz="4400" dirty="0" smtClean="0">
                <a:solidFill>
                  <a:schemeClr val="bg1"/>
                </a:solidFill>
              </a:rPr>
              <a:t>Example Models and Markets outside of Research</a:t>
            </a:r>
            <a:endParaRPr lang="en-US" sz="4400" dirty="0">
              <a:solidFill>
                <a:schemeClr val="bg1"/>
              </a:solidFill>
            </a:endParaRPr>
          </a:p>
        </p:txBody>
      </p:sp>
      <p:sp>
        <p:nvSpPr>
          <p:cNvPr id="7" name="Content Placeholder 2"/>
          <p:cNvSpPr txBox="1">
            <a:spLocks/>
          </p:cNvSpPr>
          <p:nvPr/>
        </p:nvSpPr>
        <p:spPr bwMode="auto">
          <a:xfrm>
            <a:off x="6119804" y="1267121"/>
            <a:ext cx="5484971"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ts val="1200"/>
              </a:spcBef>
              <a:spcAft>
                <a:spcPct val="0"/>
              </a:spcAft>
              <a:buFont typeface="Arial" charset="0"/>
              <a:buChar char="•"/>
              <a:defRPr sz="3200" kern="1200">
                <a:solidFill>
                  <a:schemeClr val="bg1"/>
                </a:solidFill>
                <a:latin typeface="+mn-lt"/>
                <a:ea typeface="+mn-ea"/>
                <a:cs typeface="+mn-cs"/>
              </a:defRPr>
            </a:lvl1pPr>
            <a:lvl2pPr marL="742950" indent="-285750" algn="l" rtl="0" eaLnBrk="0" fontAlgn="base" hangingPunct="0">
              <a:lnSpc>
                <a:spcPct val="90000"/>
              </a:lnSpc>
              <a:spcBef>
                <a:spcPts val="0"/>
              </a:spcBef>
              <a:spcAft>
                <a:spcPct val="0"/>
              </a:spcAft>
              <a:buFont typeface="Arial" charset="0"/>
              <a:buChar char="–"/>
              <a:defRPr sz="2800" kern="1200">
                <a:solidFill>
                  <a:schemeClr val="bg1"/>
                </a:solidFill>
                <a:latin typeface="+mn-lt"/>
                <a:ea typeface="+mn-ea"/>
                <a:cs typeface="+mn-cs"/>
              </a:defRPr>
            </a:lvl2pPr>
            <a:lvl3pPr marL="1143000" indent="-228600" algn="l" rtl="0" eaLnBrk="0" fontAlgn="base" hangingPunct="0">
              <a:lnSpc>
                <a:spcPct val="90000"/>
              </a:lnSpc>
              <a:spcBef>
                <a:spcPts val="0"/>
              </a:spcBef>
              <a:spcAft>
                <a:spcPct val="0"/>
              </a:spcAft>
              <a:buFont typeface="Arial" charset="0"/>
              <a:buChar char="•"/>
              <a:defRPr sz="2400" kern="1200">
                <a:solidFill>
                  <a:schemeClr val="bg1"/>
                </a:solidFill>
                <a:latin typeface="+mn-lt"/>
                <a:ea typeface="+mn-ea"/>
                <a:cs typeface="+mn-cs"/>
              </a:defRPr>
            </a:lvl3pPr>
            <a:lvl4pPr marL="16002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4pPr>
            <a:lvl5pPr marL="20574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latin typeface="+mj-lt"/>
              </a:rPr>
              <a:t>Financial</a:t>
            </a:r>
            <a:endParaRPr lang="en-US" sz="3600" dirty="0">
              <a:latin typeface="+mj-lt"/>
            </a:endParaRPr>
          </a:p>
          <a:p>
            <a:r>
              <a:rPr lang="en-US" sz="2400" dirty="0">
                <a:latin typeface="+mj-lt"/>
              </a:rPr>
              <a:t>Trade </a:t>
            </a:r>
            <a:r>
              <a:rPr lang="en-US" sz="2400" dirty="0" smtClean="0">
                <a:latin typeface="+mj-lt"/>
              </a:rPr>
              <a:t>re-pricing</a:t>
            </a:r>
            <a:endParaRPr lang="en-US" sz="2400" dirty="0">
              <a:latin typeface="+mj-lt"/>
            </a:endParaRPr>
          </a:p>
          <a:p>
            <a:r>
              <a:rPr lang="en-US" sz="2400" dirty="0">
                <a:latin typeface="+mj-lt"/>
              </a:rPr>
              <a:t>Overnight/cross-market</a:t>
            </a:r>
          </a:p>
          <a:p>
            <a:r>
              <a:rPr lang="en-US" sz="2400" dirty="0" smtClean="0">
                <a:latin typeface="+mj-lt"/>
              </a:rPr>
              <a:t>Est. 4 </a:t>
            </a:r>
            <a:r>
              <a:rPr lang="en-US" sz="2400" dirty="0">
                <a:latin typeface="+mj-lt"/>
              </a:rPr>
              <a:t>hours for a subset of trades</a:t>
            </a:r>
          </a:p>
          <a:p>
            <a:endParaRPr lang="en-US" sz="2400" dirty="0">
              <a:latin typeface="+mj-lt"/>
            </a:endParaRPr>
          </a:p>
          <a:p>
            <a:pPr marL="0" indent="0">
              <a:buNone/>
            </a:pPr>
            <a:endParaRPr lang="en-US" sz="2400" dirty="0" smtClean="0">
              <a:latin typeface="+mj-lt"/>
            </a:endParaRPr>
          </a:p>
          <a:p>
            <a:pPr marL="0" indent="0">
              <a:buNone/>
            </a:pPr>
            <a:r>
              <a:rPr lang="en-US" sz="2400" dirty="0" smtClean="0">
                <a:latin typeface="+mj-lt"/>
              </a:rPr>
              <a:t>HPC Solution</a:t>
            </a:r>
            <a:endParaRPr lang="en-US" sz="2400" dirty="0">
              <a:latin typeface="+mj-lt"/>
            </a:endParaRPr>
          </a:p>
          <a:p>
            <a:r>
              <a:rPr lang="en-US" sz="2400" dirty="0">
                <a:latin typeface="+mj-lt"/>
              </a:rPr>
              <a:t>Subset of trades in </a:t>
            </a:r>
            <a:r>
              <a:rPr lang="en-US" sz="2400" dirty="0" smtClean="0">
                <a:latin typeface="+mj-lt"/>
              </a:rPr>
              <a:t>~5 minutes</a:t>
            </a:r>
            <a:endParaRPr lang="en-US" sz="2400" dirty="0">
              <a:latin typeface="+mj-lt"/>
            </a:endParaRPr>
          </a:p>
        </p:txBody>
      </p:sp>
      <p:sp>
        <p:nvSpPr>
          <p:cNvPr id="8" name="Content Placeholder 2"/>
          <p:cNvSpPr txBox="1">
            <a:spLocks/>
          </p:cNvSpPr>
          <p:nvPr/>
        </p:nvSpPr>
        <p:spPr bwMode="auto">
          <a:xfrm>
            <a:off x="347190" y="1267121"/>
            <a:ext cx="5484971"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ts val="1200"/>
              </a:spcBef>
              <a:spcAft>
                <a:spcPct val="0"/>
              </a:spcAft>
              <a:buFont typeface="Arial" charset="0"/>
              <a:buChar char="•"/>
              <a:defRPr sz="3200" kern="1200">
                <a:solidFill>
                  <a:schemeClr val="bg1"/>
                </a:solidFill>
                <a:latin typeface="+mn-lt"/>
                <a:ea typeface="+mn-ea"/>
                <a:cs typeface="+mn-cs"/>
              </a:defRPr>
            </a:lvl1pPr>
            <a:lvl2pPr marL="742950" indent="-285750" algn="l" rtl="0" eaLnBrk="0" fontAlgn="base" hangingPunct="0">
              <a:lnSpc>
                <a:spcPct val="90000"/>
              </a:lnSpc>
              <a:spcBef>
                <a:spcPts val="0"/>
              </a:spcBef>
              <a:spcAft>
                <a:spcPct val="0"/>
              </a:spcAft>
              <a:buFont typeface="Arial" charset="0"/>
              <a:buChar char="–"/>
              <a:defRPr sz="2800" kern="1200">
                <a:solidFill>
                  <a:schemeClr val="bg1"/>
                </a:solidFill>
                <a:latin typeface="+mn-lt"/>
                <a:ea typeface="+mn-ea"/>
                <a:cs typeface="+mn-cs"/>
              </a:defRPr>
            </a:lvl2pPr>
            <a:lvl3pPr marL="1143000" indent="-228600" algn="l" rtl="0" eaLnBrk="0" fontAlgn="base" hangingPunct="0">
              <a:lnSpc>
                <a:spcPct val="90000"/>
              </a:lnSpc>
              <a:spcBef>
                <a:spcPts val="0"/>
              </a:spcBef>
              <a:spcAft>
                <a:spcPct val="0"/>
              </a:spcAft>
              <a:buFont typeface="Arial" charset="0"/>
              <a:buChar char="•"/>
              <a:defRPr sz="2400" kern="1200">
                <a:solidFill>
                  <a:schemeClr val="bg1"/>
                </a:solidFill>
                <a:latin typeface="+mn-lt"/>
                <a:ea typeface="+mn-ea"/>
                <a:cs typeface="+mn-cs"/>
              </a:defRPr>
            </a:lvl3pPr>
            <a:lvl4pPr marL="16002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4pPr>
            <a:lvl5pPr marL="2057400" indent="-228600" algn="l" rtl="0" eaLnBrk="0" fontAlgn="base" hangingPunct="0">
              <a:lnSpc>
                <a:spcPct val="90000"/>
              </a:lnSpc>
              <a:spcBef>
                <a:spcPts val="0"/>
              </a:spcBef>
              <a:spcAft>
                <a:spcPct val="0"/>
              </a:spcAft>
              <a:buFont typeface="Arial"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t>Insurance</a:t>
            </a:r>
            <a:endParaRPr lang="en-US" sz="3600" dirty="0"/>
          </a:p>
          <a:p>
            <a:r>
              <a:rPr lang="en-US" sz="2400" dirty="0"/>
              <a:t>Reserve requirements calculation</a:t>
            </a:r>
          </a:p>
          <a:p>
            <a:r>
              <a:rPr lang="en-US" sz="2400" dirty="0"/>
              <a:t>Data sets from 1000’s to 1 million</a:t>
            </a:r>
          </a:p>
          <a:p>
            <a:r>
              <a:rPr lang="en-US" sz="2400" dirty="0"/>
              <a:t>4 weeks to calculate (on a monthly schedule)</a:t>
            </a:r>
          </a:p>
          <a:p>
            <a:pPr marL="0" indent="0">
              <a:buNone/>
            </a:pPr>
            <a:endParaRPr lang="en-US" sz="2400" dirty="0"/>
          </a:p>
          <a:p>
            <a:pPr marL="0" indent="0">
              <a:buNone/>
            </a:pPr>
            <a:r>
              <a:rPr lang="en-US" sz="2400" dirty="0"/>
              <a:t>HPC solution:</a:t>
            </a:r>
          </a:p>
          <a:p>
            <a:r>
              <a:rPr lang="en-US" sz="2400" dirty="0"/>
              <a:t>Full calculation in 24 hours</a:t>
            </a:r>
          </a:p>
        </p:txBody>
      </p:sp>
    </p:spTree>
    <p:extLst>
      <p:ext uri="{BB962C8B-B14F-4D97-AF65-F5344CB8AC3E}">
        <p14:creationId xmlns:p14="http://schemas.microsoft.com/office/powerpoint/2010/main" val="312661205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lowchart: Off-page Connector 20"/>
          <p:cNvSpPr/>
          <p:nvPr/>
        </p:nvSpPr>
        <p:spPr>
          <a:xfrm rot="5400000">
            <a:off x="6845712" y="-415564"/>
            <a:ext cx="1213552" cy="9066380"/>
          </a:xfrm>
          <a:prstGeom prst="flowChartOffpageConnector">
            <a:avLst/>
          </a:prstGeom>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vert="vert270" rtlCol="0" anchor="ctr"/>
          <a:lstStyle/>
          <a:p>
            <a:pPr>
              <a:buFont typeface="Wingdings" pitchFamily="2" charset="2"/>
              <a:buChar char="v"/>
            </a:pPr>
            <a:r>
              <a:rPr lang="en-US" sz="1600" dirty="0" smtClean="0"/>
              <a:t>Run multiple instances of Excel 2010 on an HPC Cluster</a:t>
            </a:r>
          </a:p>
          <a:p>
            <a:pPr>
              <a:buFont typeface="Wingdings" pitchFamily="2" charset="2"/>
              <a:buChar char="v"/>
            </a:pPr>
            <a:r>
              <a:rPr lang="en-US" sz="1600" dirty="0" smtClean="0"/>
              <a:t>Each instance runs an iteration of the same workbook </a:t>
            </a:r>
          </a:p>
          <a:p>
            <a:pPr>
              <a:buFont typeface="Wingdings" pitchFamily="2" charset="2"/>
              <a:buChar char="v"/>
            </a:pPr>
            <a:r>
              <a:rPr lang="en-US" sz="1600" dirty="0" smtClean="0"/>
              <a:t>Can be launched from Excel 2010 or a Windows  program </a:t>
            </a:r>
          </a:p>
          <a:p>
            <a:pPr>
              <a:buFont typeface="Wingdings" pitchFamily="2" charset="2"/>
              <a:buChar char="v"/>
            </a:pPr>
            <a:r>
              <a:rPr lang="en-US" sz="1600" dirty="0" smtClean="0"/>
              <a:t>Excel Dialog Suppression</a:t>
            </a:r>
            <a:endParaRPr lang="en-US" sz="1600" b="1" dirty="0" smtClean="0"/>
          </a:p>
        </p:txBody>
      </p:sp>
      <p:sp>
        <p:nvSpPr>
          <p:cNvPr id="15" name="Rounded Rectangle 14"/>
          <p:cNvSpPr/>
          <p:nvPr/>
        </p:nvSpPr>
        <p:spPr>
          <a:xfrm>
            <a:off x="692207" y="3499557"/>
            <a:ext cx="3822174" cy="1230489"/>
          </a:xfrm>
          <a:prstGeom prst="roundRect">
            <a:avLst/>
          </a:prstGeom>
          <a:effectLst>
            <a:glow rad="139700">
              <a:schemeClr val="accent2">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lvl="0" algn="ctr"/>
            <a:r>
              <a:rPr lang="en-US" sz="2400" b="1" dirty="0" smtClean="0">
                <a:solidFill>
                  <a:schemeClr val="bg2">
                    <a:lumMod val="75000"/>
                  </a:schemeClr>
                </a:solidFill>
              </a:rPr>
              <a:t>Excel workbooks on the Cluster </a:t>
            </a:r>
            <a:r>
              <a:rPr lang="en-US" sz="1800" b="1" dirty="0" smtClean="0">
                <a:solidFill>
                  <a:schemeClr val="bg2">
                    <a:lumMod val="75000"/>
                  </a:schemeClr>
                </a:solidFill>
              </a:rPr>
              <a:t>(not yet on Azure)</a:t>
            </a:r>
            <a:endParaRPr lang="en-US" sz="1800" dirty="0" smtClean="0">
              <a:solidFill>
                <a:schemeClr val="bg2">
                  <a:lumMod val="75000"/>
                </a:schemeClr>
              </a:solidFill>
            </a:endParaRPr>
          </a:p>
        </p:txBody>
      </p:sp>
      <p:sp>
        <p:nvSpPr>
          <p:cNvPr id="23" name="Flowchart: Off-page Connector 22"/>
          <p:cNvSpPr/>
          <p:nvPr/>
        </p:nvSpPr>
        <p:spPr>
          <a:xfrm rot="5400000">
            <a:off x="6855590" y="1042113"/>
            <a:ext cx="1193794" cy="9066381"/>
          </a:xfrm>
          <a:prstGeom prst="flowChartOffpageConnector">
            <a:avLst/>
          </a:prstGeom>
          <a:effectLst>
            <a:glow rad="139700">
              <a:schemeClr val="accent3">
                <a:satMod val="175000"/>
                <a:alpha val="40000"/>
              </a:schemeClr>
            </a:glow>
          </a:effectLst>
        </p:spPr>
        <p:style>
          <a:lnRef idx="2">
            <a:schemeClr val="accent3"/>
          </a:lnRef>
          <a:fillRef idx="1">
            <a:schemeClr val="lt1"/>
          </a:fillRef>
          <a:effectRef idx="0">
            <a:schemeClr val="accent3"/>
          </a:effectRef>
          <a:fontRef idx="minor">
            <a:schemeClr val="dk1"/>
          </a:fontRef>
        </p:style>
        <p:txBody>
          <a:bodyPr vert="vert270" rtlCol="0" anchor="ctr"/>
          <a:lstStyle/>
          <a:p>
            <a:pPr>
              <a:buFont typeface="Wingdings" pitchFamily="2" charset="2"/>
              <a:buChar char="v"/>
            </a:pPr>
            <a:r>
              <a:rPr lang="en-US" sz="1600" dirty="0" smtClean="0"/>
              <a:t> Run User Defined Functions in parallel on a cluster</a:t>
            </a:r>
          </a:p>
          <a:p>
            <a:pPr>
              <a:buFont typeface="Wingdings" pitchFamily="2" charset="2"/>
              <a:buChar char="v"/>
            </a:pPr>
            <a:r>
              <a:rPr lang="en-US" sz="1600" dirty="0" smtClean="0"/>
              <a:t>Excel 2010 includes a new API and options for HPC cluster</a:t>
            </a:r>
          </a:p>
          <a:p>
            <a:pPr>
              <a:buFont typeface="Wingdings" pitchFamily="2" charset="2"/>
              <a:buChar char="v"/>
            </a:pPr>
            <a:r>
              <a:rPr lang="en-US" sz="1600" dirty="0" smtClean="0"/>
              <a:t>Support for .XLL files developed through Excel SDK</a:t>
            </a:r>
          </a:p>
          <a:p>
            <a:pPr>
              <a:buFont typeface="Wingdings" pitchFamily="2" charset="2"/>
              <a:buChar char="v"/>
            </a:pPr>
            <a:r>
              <a:rPr lang="en-US" sz="1600" dirty="0" smtClean="0"/>
              <a:t>Easy to develop on a desktop and deploy to a cluster</a:t>
            </a:r>
          </a:p>
        </p:txBody>
      </p:sp>
      <p:sp>
        <p:nvSpPr>
          <p:cNvPr id="16" name="Rounded Rectangle 15"/>
          <p:cNvSpPr/>
          <p:nvPr/>
        </p:nvSpPr>
        <p:spPr>
          <a:xfrm>
            <a:off x="692207" y="4989692"/>
            <a:ext cx="3822174" cy="1230489"/>
          </a:xfrm>
          <a:prstGeom prst="roundRect">
            <a:avLst/>
          </a:prstGeom>
          <a:effectLst>
            <a:glow rad="1397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sz="2400" b="1" dirty="0" smtClean="0">
                <a:solidFill>
                  <a:schemeClr val="bg2">
                    <a:lumMod val="75000"/>
                  </a:schemeClr>
                </a:solidFill>
              </a:rPr>
              <a:t>Excel UDF on the Cluster</a:t>
            </a:r>
            <a:endParaRPr lang="en-US" sz="2400" dirty="0" smtClean="0">
              <a:solidFill>
                <a:schemeClr val="bg2">
                  <a:lumMod val="75000"/>
                </a:schemeClr>
              </a:solidFill>
            </a:endParaRPr>
          </a:p>
        </p:txBody>
      </p:sp>
      <p:sp>
        <p:nvSpPr>
          <p:cNvPr id="20" name="Flowchart: Off-page Connector 19"/>
          <p:cNvSpPr/>
          <p:nvPr/>
        </p:nvSpPr>
        <p:spPr>
          <a:xfrm rot="5400000">
            <a:off x="6862164" y="-1846914"/>
            <a:ext cx="1255888" cy="8991139"/>
          </a:xfrm>
          <a:prstGeom prst="flowChartOffpageConnector">
            <a:avLst/>
          </a:prstGeo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vert270" rtlCol="0" anchor="ctr"/>
          <a:lstStyle/>
          <a:p>
            <a:pPr>
              <a:buFont typeface="Wingdings" pitchFamily="2" charset="2"/>
              <a:buChar char="v"/>
            </a:pPr>
            <a:r>
              <a:rPr lang="en-US" sz="1600" dirty="0" smtClean="0"/>
              <a:t>Connects to the cluster as a SOA client </a:t>
            </a:r>
          </a:p>
          <a:p>
            <a:pPr>
              <a:buFont typeface="Wingdings" pitchFamily="2" charset="2"/>
              <a:buChar char="v"/>
            </a:pPr>
            <a:r>
              <a:rPr lang="en-US" sz="1600" dirty="0" smtClean="0"/>
              <a:t>VSTO code in workbook calls out to SOA Service</a:t>
            </a:r>
          </a:p>
          <a:p>
            <a:pPr>
              <a:buFont typeface="Wingdings" pitchFamily="2" charset="2"/>
              <a:buChar char="v"/>
            </a:pPr>
            <a:r>
              <a:rPr lang="en-US" sz="1600" dirty="0" smtClean="0"/>
              <a:t> Input and output managed </a:t>
            </a:r>
            <a:r>
              <a:rPr lang="en-US" sz="1600" smtClean="0"/>
              <a:t>by Excel developer</a:t>
            </a:r>
            <a:endParaRPr lang="en-US" sz="1600" dirty="0" smtClean="0"/>
          </a:p>
        </p:txBody>
      </p:sp>
      <p:sp>
        <p:nvSpPr>
          <p:cNvPr id="14" name="Rounded Rectangle 13"/>
          <p:cNvSpPr/>
          <p:nvPr/>
        </p:nvSpPr>
        <p:spPr>
          <a:xfrm>
            <a:off x="647063" y="2054577"/>
            <a:ext cx="3822174" cy="1230489"/>
          </a:xfrm>
          <a:prstGeom prst="roundRect">
            <a:avLst/>
          </a:prstGeom>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sz="2400" b="1" dirty="0" smtClean="0"/>
              <a:t>Excel SOA Client</a:t>
            </a:r>
            <a:endParaRPr lang="en-US" sz="2400" dirty="0" smtClean="0"/>
          </a:p>
        </p:txBody>
      </p:sp>
      <p:sp>
        <p:nvSpPr>
          <p:cNvPr id="2" name="Title 1"/>
          <p:cNvSpPr>
            <a:spLocks noGrp="1"/>
          </p:cNvSpPr>
          <p:nvPr>
            <p:ph type="title" idx="4294967295"/>
          </p:nvPr>
        </p:nvSpPr>
        <p:spPr>
          <a:xfrm>
            <a:off x="1039813" y="349250"/>
            <a:ext cx="11149012" cy="1219200"/>
          </a:xfrm>
        </p:spPr>
        <p:txBody>
          <a:bodyPr/>
          <a:lstStyle/>
          <a:p>
            <a:r>
              <a:rPr lang="en-US" sz="4400" dirty="0" smtClean="0">
                <a:solidFill>
                  <a:schemeClr val="bg1"/>
                </a:solidFill>
              </a:rPr>
              <a:t>Three Ways to Scale out Excel Compute on Windows HPC Server and Windows Azure</a:t>
            </a:r>
            <a:endParaRPr lang="en-US" sz="4400" dirty="0">
              <a:solidFill>
                <a:schemeClr val="bg1"/>
              </a:solidFill>
            </a:endParaRPr>
          </a:p>
        </p:txBody>
      </p:sp>
    </p:spTree>
    <p:extLst>
      <p:ext uri="{BB962C8B-B14F-4D97-AF65-F5344CB8AC3E}">
        <p14:creationId xmlns:p14="http://schemas.microsoft.com/office/powerpoint/2010/main" val="490169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 name="Rounded Rectangle 68"/>
          <p:cNvSpPr/>
          <p:nvPr/>
        </p:nvSpPr>
        <p:spPr>
          <a:xfrm>
            <a:off x="4164515" y="19812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59" name="Rounded Rectangle 58"/>
          <p:cNvSpPr/>
          <p:nvPr/>
        </p:nvSpPr>
        <p:spPr>
          <a:xfrm>
            <a:off x="3961368" y="18288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2" name="Title 1"/>
          <p:cNvSpPr>
            <a:spLocks noGrp="1"/>
          </p:cNvSpPr>
          <p:nvPr>
            <p:ph type="title"/>
          </p:nvPr>
        </p:nvSpPr>
        <p:spPr/>
        <p:txBody>
          <a:bodyPr>
            <a:normAutofit/>
          </a:bodyPr>
          <a:lstStyle/>
          <a:p>
            <a:r>
              <a:rPr lang="en-US" sz="4000" dirty="0" smtClean="0"/>
              <a:t>Supporting Disconnected Clients</a:t>
            </a:r>
            <a:endParaRPr lang="en-US" sz="4000" dirty="0"/>
          </a:p>
        </p:txBody>
      </p:sp>
      <p:cxnSp>
        <p:nvCxnSpPr>
          <p:cNvPr id="5" name="Straight Connector 4"/>
          <p:cNvCxnSpPr/>
          <p:nvPr/>
        </p:nvCxnSpPr>
        <p:spPr>
          <a:xfrm flipH="1">
            <a:off x="3351929" y="1448593"/>
            <a:ext cx="1059" cy="4495010"/>
          </a:xfrm>
          <a:prstGeom prst="line">
            <a:avLst/>
          </a:prstGeom>
        </p:spPr>
        <p:style>
          <a:lnRef idx="3">
            <a:schemeClr val="accent6"/>
          </a:lnRef>
          <a:fillRef idx="0">
            <a:schemeClr val="accent6"/>
          </a:fillRef>
          <a:effectRef idx="2">
            <a:schemeClr val="accent6"/>
          </a:effectRef>
          <a:fontRef idx="minor">
            <a:schemeClr val="tx1"/>
          </a:fontRef>
        </p:style>
      </p:cxnSp>
      <p:sp>
        <p:nvSpPr>
          <p:cNvPr id="7" name="Rounded Rectangle 6"/>
          <p:cNvSpPr/>
          <p:nvPr/>
        </p:nvSpPr>
        <p:spPr>
          <a:xfrm>
            <a:off x="507868" y="1905000"/>
            <a:ext cx="1625177" cy="10668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r>
              <a:rPr lang="en-US" b="1" dirty="0" smtClean="0">
                <a:solidFill>
                  <a:schemeClr val="bg1"/>
                </a:solidFill>
              </a:rPr>
              <a:t>SOA Client</a:t>
            </a:r>
            <a:endParaRPr lang="en-US" b="1" dirty="0">
              <a:solidFill>
                <a:schemeClr val="bg1"/>
              </a:solidFill>
            </a:endParaRPr>
          </a:p>
        </p:txBody>
      </p:sp>
      <p:sp>
        <p:nvSpPr>
          <p:cNvPr id="8" name="Rounded Rectangle 7"/>
          <p:cNvSpPr/>
          <p:nvPr/>
        </p:nvSpPr>
        <p:spPr>
          <a:xfrm>
            <a:off x="3758221" y="4343400"/>
            <a:ext cx="3047206" cy="1295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b" anchorCtr="0"/>
          <a:lstStyle/>
          <a:p>
            <a:pPr algn="ctr"/>
            <a:r>
              <a:rPr lang="en-US" b="1" dirty="0" smtClean="0">
                <a:solidFill>
                  <a:schemeClr val="bg1"/>
                </a:solidFill>
              </a:rPr>
              <a:t>Head Node</a:t>
            </a:r>
            <a:endParaRPr lang="en-US" b="1" dirty="0">
              <a:solidFill>
                <a:schemeClr val="bg1"/>
              </a:solidFill>
            </a:endParaRPr>
          </a:p>
        </p:txBody>
      </p:sp>
      <p:sp>
        <p:nvSpPr>
          <p:cNvPr id="9" name="Rounded Rectangle 8"/>
          <p:cNvSpPr/>
          <p:nvPr/>
        </p:nvSpPr>
        <p:spPr>
          <a:xfrm>
            <a:off x="3758221" y="1676400"/>
            <a:ext cx="3047206" cy="20574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b" anchorCtr="0"/>
          <a:lstStyle/>
          <a:p>
            <a:r>
              <a:rPr lang="en-US" b="1" dirty="0" smtClean="0">
                <a:solidFill>
                  <a:schemeClr val="bg1"/>
                </a:solidFill>
              </a:rPr>
              <a:t>Broker</a:t>
            </a:r>
          </a:p>
          <a:p>
            <a:r>
              <a:rPr lang="en-US" b="1" dirty="0" smtClean="0">
                <a:solidFill>
                  <a:schemeClr val="bg1"/>
                </a:solidFill>
              </a:rPr>
              <a:t>Node</a:t>
            </a:r>
            <a:endParaRPr lang="en-US" b="1" dirty="0">
              <a:solidFill>
                <a:schemeClr val="bg1"/>
              </a:solidFill>
            </a:endParaRPr>
          </a:p>
        </p:txBody>
      </p:sp>
      <p:sp>
        <p:nvSpPr>
          <p:cNvPr id="10" name="Rounded Rectangle 9"/>
          <p:cNvSpPr/>
          <p:nvPr/>
        </p:nvSpPr>
        <p:spPr>
          <a:xfrm>
            <a:off x="8633751" y="16764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3" name="Rounded Rectangle 12"/>
          <p:cNvSpPr/>
          <p:nvPr/>
        </p:nvSpPr>
        <p:spPr>
          <a:xfrm>
            <a:off x="8532177" y="19050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4" name="Rounded Rectangle 13"/>
          <p:cNvSpPr/>
          <p:nvPr/>
        </p:nvSpPr>
        <p:spPr>
          <a:xfrm>
            <a:off x="8430604" y="21336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5" name="Rounded Rectangle 14"/>
          <p:cNvSpPr/>
          <p:nvPr/>
        </p:nvSpPr>
        <p:spPr>
          <a:xfrm>
            <a:off x="8329030" y="23622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endParaRPr lang="en-US" b="1">
              <a:solidFill>
                <a:schemeClr val="bg1"/>
              </a:solidFill>
            </a:endParaRPr>
          </a:p>
        </p:txBody>
      </p:sp>
      <p:sp>
        <p:nvSpPr>
          <p:cNvPr id="16" name="Rounded Rectangle 15"/>
          <p:cNvSpPr/>
          <p:nvPr/>
        </p:nvSpPr>
        <p:spPr>
          <a:xfrm>
            <a:off x="8227457" y="2590800"/>
            <a:ext cx="2031471" cy="1219200"/>
          </a:xfrm>
          <a:prstGeom prst="roundRect">
            <a:avLst/>
          </a:prstGeom>
        </p:spPr>
        <p:style>
          <a:lnRef idx="0">
            <a:schemeClr val="accent1"/>
          </a:lnRef>
          <a:fillRef idx="3">
            <a:schemeClr val="accent1"/>
          </a:fillRef>
          <a:effectRef idx="3">
            <a:schemeClr val="accent1"/>
          </a:effectRef>
          <a:fontRef idx="minor">
            <a:schemeClr val="lt1"/>
          </a:fontRef>
        </p:style>
        <p:txBody>
          <a:bodyPr lIns="121883" tIns="60943" rIns="121883" bIns="60943" rtlCol="0" anchor="ctr"/>
          <a:lstStyle/>
          <a:p>
            <a:pPr algn="ctr"/>
            <a:r>
              <a:rPr lang="en-US" b="1" dirty="0" smtClean="0">
                <a:solidFill>
                  <a:schemeClr val="bg1"/>
                </a:solidFill>
              </a:rPr>
              <a:t>Compute Node</a:t>
            </a:r>
            <a:endParaRPr lang="en-US" b="1" dirty="0">
              <a:solidFill>
                <a:schemeClr val="bg1"/>
              </a:solidFill>
            </a:endParaRPr>
          </a:p>
        </p:txBody>
      </p:sp>
      <p:cxnSp>
        <p:nvCxnSpPr>
          <p:cNvPr id="20" name="Shape 19"/>
          <p:cNvCxnSpPr>
            <a:stCxn id="7" idx="2"/>
            <a:endCxn id="103" idx="1"/>
          </p:cNvCxnSpPr>
          <p:nvPr/>
        </p:nvCxnSpPr>
        <p:spPr>
          <a:xfrm rot="16200000" flipH="1">
            <a:off x="1726512" y="2565744"/>
            <a:ext cx="1828800" cy="2640912"/>
          </a:xfrm>
          <a:prstGeom prst="curvedConnector2">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3961368" y="1752600"/>
            <a:ext cx="2640912" cy="9144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endParaRPr lang="en-US" b="1" dirty="0" smtClean="0">
              <a:solidFill>
                <a:schemeClr val="bg1"/>
              </a:solidFill>
            </a:endParaRPr>
          </a:p>
          <a:p>
            <a:pPr algn="ctr"/>
            <a:r>
              <a:rPr lang="en-US" b="1" dirty="0" smtClean="0">
                <a:solidFill>
                  <a:schemeClr val="bg1"/>
                </a:solidFill>
              </a:rPr>
              <a:t>Broker Service</a:t>
            </a:r>
          </a:p>
          <a:p>
            <a:pPr algn="ctr"/>
            <a:endParaRPr lang="en-US" b="1" dirty="0">
              <a:solidFill>
                <a:schemeClr val="tx1"/>
              </a:solidFill>
            </a:endParaRPr>
          </a:p>
          <a:p>
            <a:pPr algn="ctr"/>
            <a:endParaRPr lang="en-US" b="1" dirty="0">
              <a:solidFill>
                <a:schemeClr val="tx1"/>
              </a:solidFill>
            </a:endParaRPr>
          </a:p>
        </p:txBody>
      </p:sp>
      <p:sp>
        <p:nvSpPr>
          <p:cNvPr id="23" name="Rounded Rectangle 22"/>
          <p:cNvSpPr/>
          <p:nvPr/>
        </p:nvSpPr>
        <p:spPr>
          <a:xfrm>
            <a:off x="5336521" y="3015343"/>
            <a:ext cx="1218883" cy="9144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endParaRPr lang="en-US" b="1" dirty="0" smtClean="0">
              <a:solidFill>
                <a:schemeClr val="tx1"/>
              </a:solidFill>
            </a:endParaRPr>
          </a:p>
          <a:p>
            <a:pPr algn="ctr"/>
            <a:r>
              <a:rPr lang="en-US" b="1" dirty="0" smtClean="0">
                <a:solidFill>
                  <a:schemeClr val="tx1"/>
                </a:solidFill>
              </a:rPr>
              <a:t>Store</a:t>
            </a:r>
            <a:endParaRPr lang="en-US" b="1" dirty="0">
              <a:solidFill>
                <a:schemeClr val="tx1"/>
              </a:solidFill>
            </a:endParaRPr>
          </a:p>
        </p:txBody>
      </p:sp>
      <p:sp>
        <p:nvSpPr>
          <p:cNvPr id="24" name="Rounded Rectangle 23"/>
          <p:cNvSpPr/>
          <p:nvPr/>
        </p:nvSpPr>
        <p:spPr>
          <a:xfrm>
            <a:off x="4977104" y="2209800"/>
            <a:ext cx="1523603" cy="381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r>
              <a:rPr lang="en-US" dirty="0" smtClean="0">
                <a:solidFill>
                  <a:schemeClr val="tx1"/>
                </a:solidFill>
              </a:rPr>
              <a:t>Broker</a:t>
            </a:r>
            <a:endParaRPr lang="en-US" dirty="0">
              <a:solidFill>
                <a:schemeClr val="tx1"/>
              </a:solidFill>
            </a:endParaRPr>
          </a:p>
        </p:txBody>
      </p:sp>
      <p:cxnSp>
        <p:nvCxnSpPr>
          <p:cNvPr id="26" name="Curved Connector 25"/>
          <p:cNvCxnSpPr>
            <a:stCxn id="7" idx="3"/>
          </p:cNvCxnSpPr>
          <p:nvPr/>
        </p:nvCxnSpPr>
        <p:spPr>
          <a:xfrm flipV="1">
            <a:off x="2133044" y="1981200"/>
            <a:ext cx="1828324" cy="4572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7" idx="3"/>
            <a:endCxn id="24" idx="1"/>
          </p:cNvCxnSpPr>
          <p:nvPr/>
        </p:nvCxnSpPr>
        <p:spPr>
          <a:xfrm flipV="1">
            <a:off x="2133044" y="2400303"/>
            <a:ext cx="2844059" cy="381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24" idx="3"/>
          </p:cNvCxnSpPr>
          <p:nvPr/>
        </p:nvCxnSpPr>
        <p:spPr>
          <a:xfrm flipV="1">
            <a:off x="6500707" y="1905002"/>
            <a:ext cx="2133044" cy="4953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24" idx="3"/>
          </p:cNvCxnSpPr>
          <p:nvPr/>
        </p:nvCxnSpPr>
        <p:spPr>
          <a:xfrm flipV="1">
            <a:off x="6500707" y="2362203"/>
            <a:ext cx="1929897" cy="381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4" idx="3"/>
            <a:endCxn id="16" idx="1"/>
          </p:cNvCxnSpPr>
          <p:nvPr/>
        </p:nvCxnSpPr>
        <p:spPr>
          <a:xfrm>
            <a:off x="6500707" y="2400303"/>
            <a:ext cx="1726750" cy="8001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5992839" y="2895600"/>
            <a:ext cx="304721" cy="609600"/>
          </a:xfrm>
          <a:prstGeom prst="round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40" name="Rounded Rectangle 39"/>
          <p:cNvSpPr/>
          <p:nvPr/>
        </p:nvSpPr>
        <p:spPr>
          <a:xfrm>
            <a:off x="5484971" y="2895600"/>
            <a:ext cx="304721" cy="609600"/>
          </a:xfrm>
          <a:prstGeom prst="roundRect">
            <a:avLst/>
          </a:prstGeom>
          <a:solidFill>
            <a:schemeClr val="bg1"/>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42" name="Straight Arrow Connector 41"/>
          <p:cNvCxnSpPr>
            <a:endCxn id="40" idx="0"/>
          </p:cNvCxnSpPr>
          <p:nvPr/>
        </p:nvCxnSpPr>
        <p:spPr>
          <a:xfrm rot="16200000" flipH="1">
            <a:off x="5357965" y="2616233"/>
            <a:ext cx="304800" cy="253934"/>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0" idx="0"/>
          </p:cNvCxnSpPr>
          <p:nvPr/>
        </p:nvCxnSpPr>
        <p:spPr>
          <a:xfrm rot="5400000" flipH="1" flipV="1">
            <a:off x="5611898" y="2616233"/>
            <a:ext cx="304800" cy="253934"/>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8" name="5-Point Star 47"/>
          <p:cNvSpPr/>
          <p:nvPr/>
        </p:nvSpPr>
        <p:spPr>
          <a:xfrm>
            <a:off x="2031471" y="23622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55" name="Shape 54"/>
          <p:cNvCxnSpPr/>
          <p:nvPr/>
        </p:nvCxnSpPr>
        <p:spPr>
          <a:xfrm>
            <a:off x="2234618" y="2438400"/>
            <a:ext cx="2742486" cy="76200"/>
          </a:xfrm>
          <a:prstGeom prst="curvedConnector3">
            <a:avLst>
              <a:gd name="adj1" fmla="val 50000"/>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8" name="5-Point Star 57"/>
          <p:cNvSpPr/>
          <p:nvPr/>
        </p:nvSpPr>
        <p:spPr>
          <a:xfrm>
            <a:off x="5281824" y="25146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1" name="Rounded Rectangle 60"/>
          <p:cNvSpPr/>
          <p:nvPr/>
        </p:nvSpPr>
        <p:spPr>
          <a:xfrm>
            <a:off x="5484971" y="2895600"/>
            <a:ext cx="304721" cy="76200"/>
          </a:xfrm>
          <a:prstGeom prst="roundRect">
            <a:avLst/>
          </a:prstGeom>
          <a:solidFill>
            <a:srgbClr val="00B05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2" name="Rounded Rectangle 61"/>
          <p:cNvSpPr/>
          <p:nvPr/>
        </p:nvSpPr>
        <p:spPr>
          <a:xfrm>
            <a:off x="5484971" y="29718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3" name="Rounded Rectangle 62"/>
          <p:cNvSpPr/>
          <p:nvPr/>
        </p:nvSpPr>
        <p:spPr>
          <a:xfrm>
            <a:off x="5484971" y="30480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4" name="Rounded Rectangle 63"/>
          <p:cNvSpPr/>
          <p:nvPr/>
        </p:nvSpPr>
        <p:spPr>
          <a:xfrm>
            <a:off x="5484971" y="31242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5" name="Rounded Rectangle 64"/>
          <p:cNvSpPr/>
          <p:nvPr/>
        </p:nvSpPr>
        <p:spPr>
          <a:xfrm>
            <a:off x="5484971" y="32004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6" name="Rounded Rectangle 65"/>
          <p:cNvSpPr/>
          <p:nvPr/>
        </p:nvSpPr>
        <p:spPr>
          <a:xfrm>
            <a:off x="5484971" y="32766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7" name="Rounded Rectangle 66"/>
          <p:cNvSpPr/>
          <p:nvPr/>
        </p:nvSpPr>
        <p:spPr>
          <a:xfrm>
            <a:off x="5484971" y="33528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68" name="Rounded Rectangle 67"/>
          <p:cNvSpPr/>
          <p:nvPr/>
        </p:nvSpPr>
        <p:spPr>
          <a:xfrm>
            <a:off x="5484971" y="3429000"/>
            <a:ext cx="304721" cy="76200"/>
          </a:xfrm>
          <a:prstGeom prst="round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1" name="5-Point Star 70"/>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2" name="5-Point Star 71"/>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3" name="5-Point Star 72"/>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74" name="5-Point Star 73"/>
          <p:cNvSpPr/>
          <p:nvPr/>
        </p:nvSpPr>
        <p:spPr>
          <a:xfrm>
            <a:off x="5484971" y="2819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76" name="Curved Connector 75"/>
          <p:cNvCxnSpPr>
            <a:stCxn id="21" idx="3"/>
            <a:endCxn id="103" idx="3"/>
          </p:cNvCxnSpPr>
          <p:nvPr/>
        </p:nvCxnSpPr>
        <p:spPr>
          <a:xfrm>
            <a:off x="6602280" y="2209800"/>
            <a:ext cx="2117" cy="2590800"/>
          </a:xfrm>
          <a:prstGeom prst="curvedConnector3">
            <a:avLst>
              <a:gd name="adj1" fmla="val 14395466"/>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81" name="5-Point Star 80"/>
          <p:cNvSpPr/>
          <p:nvPr/>
        </p:nvSpPr>
        <p:spPr>
          <a:xfrm>
            <a:off x="6703854" y="2438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2" name="5-Point Star 81"/>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3" name="5-Point Star 82"/>
          <p:cNvSpPr/>
          <p:nvPr/>
        </p:nvSpPr>
        <p:spPr>
          <a:xfrm>
            <a:off x="6500707" y="22860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cxnSp>
        <p:nvCxnSpPr>
          <p:cNvPr id="84" name="Straight Arrow Connector 83"/>
          <p:cNvCxnSpPr/>
          <p:nvPr/>
        </p:nvCxnSpPr>
        <p:spPr>
          <a:xfrm rot="5400000" flipH="1" flipV="1">
            <a:off x="6170553" y="2616233"/>
            <a:ext cx="304800" cy="253934"/>
          </a:xfrm>
          <a:prstGeom prst="straightConnector1">
            <a:avLst/>
          </a:prstGeom>
          <a:ln>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5" name="5-Point Star 84"/>
          <p:cNvSpPr/>
          <p:nvPr/>
        </p:nvSpPr>
        <p:spPr>
          <a:xfrm>
            <a:off x="6094413" y="28194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6" name="Rounded Rectangle 85"/>
          <p:cNvSpPr/>
          <p:nvPr/>
        </p:nvSpPr>
        <p:spPr>
          <a:xfrm>
            <a:off x="5992839" y="2895600"/>
            <a:ext cx="304721" cy="76200"/>
          </a:xfrm>
          <a:prstGeom prst="roundRect">
            <a:avLst/>
          </a:prstGeom>
          <a:solidFill>
            <a:schemeClr val="accent3">
              <a:lumMod val="5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7" name="Rounded Rectangle 86"/>
          <p:cNvSpPr/>
          <p:nvPr/>
        </p:nvSpPr>
        <p:spPr>
          <a:xfrm>
            <a:off x="5992839" y="29718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8" name="Rounded Rectangle 87"/>
          <p:cNvSpPr/>
          <p:nvPr/>
        </p:nvSpPr>
        <p:spPr>
          <a:xfrm>
            <a:off x="5992839" y="30480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89" name="Rounded Rectangle 88"/>
          <p:cNvSpPr/>
          <p:nvPr/>
        </p:nvSpPr>
        <p:spPr>
          <a:xfrm>
            <a:off x="5992839" y="31242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0" name="Rounded Rectangle 89"/>
          <p:cNvSpPr/>
          <p:nvPr/>
        </p:nvSpPr>
        <p:spPr>
          <a:xfrm>
            <a:off x="5992839" y="32004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1" name="Rounded Rectangle 90"/>
          <p:cNvSpPr/>
          <p:nvPr/>
        </p:nvSpPr>
        <p:spPr>
          <a:xfrm>
            <a:off x="5992839" y="32766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2" name="Rounded Rectangle 91"/>
          <p:cNvSpPr/>
          <p:nvPr/>
        </p:nvSpPr>
        <p:spPr>
          <a:xfrm>
            <a:off x="5992839" y="33528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3" name="Rounded Rectangle 92"/>
          <p:cNvSpPr/>
          <p:nvPr/>
        </p:nvSpPr>
        <p:spPr>
          <a:xfrm>
            <a:off x="5992839" y="3429000"/>
            <a:ext cx="304721" cy="76200"/>
          </a:xfrm>
          <a:prstGeom prst="roundRect">
            <a:avLst/>
          </a:prstGeom>
          <a:solidFill>
            <a:schemeClr val="accent3">
              <a:lumMod val="50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99" name="5-Point Star 98"/>
          <p:cNvSpPr/>
          <p:nvPr/>
        </p:nvSpPr>
        <p:spPr>
          <a:xfrm>
            <a:off x="2031471" y="23622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a:p>
        </p:txBody>
      </p:sp>
      <p:sp>
        <p:nvSpPr>
          <p:cNvPr id="100" name="5-Point Star 99"/>
          <p:cNvSpPr/>
          <p:nvPr/>
        </p:nvSpPr>
        <p:spPr>
          <a:xfrm>
            <a:off x="5789692" y="2514600"/>
            <a:ext cx="203147" cy="152400"/>
          </a:xfrm>
          <a:prstGeom prst="star5">
            <a:avLst/>
          </a:prstGeom>
          <a:gradFill flip="none" rotWithShape="1">
            <a:gsLst>
              <a:gs pos="0">
                <a:srgbClr val="FF3399"/>
              </a:gs>
              <a:gs pos="25000">
                <a:srgbClr val="FF6633"/>
              </a:gs>
              <a:gs pos="50000">
                <a:srgbClr val="FFFF00"/>
              </a:gs>
              <a:gs pos="75000">
                <a:srgbClr val="01A78F"/>
              </a:gs>
              <a:gs pos="100000">
                <a:srgbClr val="3366FF"/>
              </a:gs>
            </a:gsLst>
            <a:lin ang="27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883" tIns="60943" rIns="121883" bIns="60943" rtlCol="0" anchor="ctr"/>
          <a:lstStyle/>
          <a:p>
            <a:pPr algn="ctr"/>
            <a:endParaRPr lang="en-US" dirty="0"/>
          </a:p>
        </p:txBody>
      </p:sp>
      <p:cxnSp>
        <p:nvCxnSpPr>
          <p:cNvPr id="102" name="Straight Arrow Connector 101"/>
          <p:cNvCxnSpPr/>
          <p:nvPr/>
        </p:nvCxnSpPr>
        <p:spPr>
          <a:xfrm rot="16200000" flipV="1">
            <a:off x="5853827" y="2615894"/>
            <a:ext cx="302740" cy="260797"/>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523610" y="3810003"/>
            <a:ext cx="1117302" cy="492408"/>
          </a:xfrm>
          <a:prstGeom prst="rect">
            <a:avLst/>
          </a:prstGeom>
        </p:spPr>
        <p:style>
          <a:lnRef idx="1">
            <a:schemeClr val="accent1"/>
          </a:lnRef>
          <a:fillRef idx="2">
            <a:schemeClr val="accent1"/>
          </a:fillRef>
          <a:effectRef idx="1">
            <a:schemeClr val="accent1"/>
          </a:effectRef>
          <a:fontRef idx="minor">
            <a:schemeClr val="dk1"/>
          </a:fontRef>
        </p:style>
        <p:txBody>
          <a:bodyPr wrap="square" lIns="121883" tIns="60943" rIns="121883" bIns="60943" rtlCol="0">
            <a:spAutoFit/>
          </a:bodyPr>
          <a:lstStyle/>
          <a:p>
            <a:r>
              <a:rPr lang="en-US" sz="1200" b="1" dirty="0">
                <a:solidFill>
                  <a:schemeClr val="tx1">
                    <a:lumMod val="75000"/>
                    <a:lumOff val="25000"/>
                  </a:schemeClr>
                </a:solidFill>
              </a:rPr>
              <a:t>Get </a:t>
            </a:r>
            <a:r>
              <a:rPr lang="en-US" sz="1200" b="1" dirty="0" smtClean="0">
                <a:solidFill>
                  <a:schemeClr val="tx1">
                    <a:lumMod val="75000"/>
                    <a:lumOff val="25000"/>
                  </a:schemeClr>
                </a:solidFill>
              </a:rPr>
              <a:t> Broker </a:t>
            </a:r>
            <a:r>
              <a:rPr lang="en-US" sz="1200" b="1" dirty="0">
                <a:solidFill>
                  <a:schemeClr val="tx1">
                    <a:lumMod val="75000"/>
                    <a:lumOff val="25000"/>
                  </a:schemeClr>
                </a:solidFill>
              </a:rPr>
              <a:t>Node </a:t>
            </a:r>
            <a:r>
              <a:rPr lang="en-US" sz="1200" b="1" dirty="0" smtClean="0">
                <a:solidFill>
                  <a:schemeClr val="tx1">
                    <a:lumMod val="75000"/>
                    <a:lumOff val="25000"/>
                  </a:schemeClr>
                </a:solidFill>
              </a:rPr>
              <a:t> list</a:t>
            </a:r>
            <a:endParaRPr lang="en-US" sz="1200" b="1" dirty="0">
              <a:solidFill>
                <a:schemeClr val="tx1">
                  <a:lumMod val="75000"/>
                  <a:lumOff val="25000"/>
                </a:schemeClr>
              </a:solidFill>
            </a:endParaRPr>
          </a:p>
        </p:txBody>
      </p:sp>
      <p:sp>
        <p:nvSpPr>
          <p:cNvPr id="77" name="TextBox 76"/>
          <p:cNvSpPr txBox="1"/>
          <p:nvPr/>
        </p:nvSpPr>
        <p:spPr>
          <a:xfrm>
            <a:off x="2334167" y="6172201"/>
            <a:ext cx="2181854" cy="490473"/>
          </a:xfrm>
          <a:prstGeom prst="rect">
            <a:avLst/>
          </a:prstGeom>
          <a:noFill/>
        </p:spPr>
        <p:txBody>
          <a:bodyPr wrap="none" lIns="121883" tIns="60943" rIns="121883" bIns="60943" rtlCol="0">
            <a:spAutoFit/>
          </a:bodyPr>
          <a:lstStyle/>
          <a:p>
            <a:r>
              <a:rPr lang="en-US" dirty="0" smtClean="0"/>
              <a:t>Http or </a:t>
            </a:r>
            <a:r>
              <a:rPr lang="en-US" dirty="0" err="1" smtClean="0"/>
              <a:t>Net.Tcp</a:t>
            </a:r>
            <a:endParaRPr lang="en-US" dirty="0"/>
          </a:p>
        </p:txBody>
      </p:sp>
      <p:sp>
        <p:nvSpPr>
          <p:cNvPr id="103" name="Rounded Rectangle 102"/>
          <p:cNvSpPr/>
          <p:nvPr/>
        </p:nvSpPr>
        <p:spPr>
          <a:xfrm>
            <a:off x="3961368" y="4495800"/>
            <a:ext cx="2640912" cy="609600"/>
          </a:xfrm>
          <a:prstGeom prst="roundRect">
            <a:avLst/>
          </a:prstGeom>
          <a:ln/>
        </p:spPr>
        <p:style>
          <a:lnRef idx="1">
            <a:schemeClr val="accent1"/>
          </a:lnRef>
          <a:fillRef idx="2">
            <a:schemeClr val="accent1"/>
          </a:fillRef>
          <a:effectRef idx="1">
            <a:schemeClr val="accent1"/>
          </a:effectRef>
          <a:fontRef idx="minor">
            <a:schemeClr val="dk1"/>
          </a:fontRef>
        </p:style>
        <p:txBody>
          <a:bodyPr lIns="121883" tIns="60943" rIns="121883" bIns="60943" rtlCol="0" anchor="ctr"/>
          <a:lstStyle/>
          <a:p>
            <a:pPr algn="ctr"/>
            <a:r>
              <a:rPr lang="en-US" dirty="0" smtClean="0">
                <a:solidFill>
                  <a:schemeClr val="bg1"/>
                </a:solidFill>
              </a:rPr>
              <a:t>Session Handler</a:t>
            </a:r>
          </a:p>
        </p:txBody>
      </p:sp>
    </p:spTree>
    <p:extLst>
      <p:ext uri="{BB962C8B-B14F-4D97-AF65-F5344CB8AC3E}">
        <p14:creationId xmlns:p14="http://schemas.microsoft.com/office/powerpoint/2010/main" val="39912850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20"/>
                                        </p:tgtEl>
                                      </p:cBhvr>
                                    </p:animEffect>
                                    <p:set>
                                      <p:cBhvr>
                                        <p:cTn id="13" dur="1" fill="hold">
                                          <p:stCondLst>
                                            <p:cond delay="1999"/>
                                          </p:stCondLst>
                                        </p:cTn>
                                        <p:tgtEl>
                                          <p:spTgt spid="20"/>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7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0"/>
                            </p:stCondLst>
                            <p:childTnLst>
                              <p:par>
                                <p:cTn id="26" presetID="10" presetClass="exit" presetSubtype="0" fill="hold" nodeType="afterEffect">
                                  <p:stCondLst>
                                    <p:cond delay="0"/>
                                  </p:stCondLst>
                                  <p:childTnLst>
                                    <p:animEffect transition="out" filter="fade">
                                      <p:cBhvr>
                                        <p:cTn id="27" dur="2000"/>
                                        <p:tgtEl>
                                          <p:spTgt spid="76"/>
                                        </p:tgtEl>
                                      </p:cBhvr>
                                    </p:animEffect>
                                    <p:set>
                                      <p:cBhvr>
                                        <p:cTn id="28" dur="1" fill="hold">
                                          <p:stCondLst>
                                            <p:cond delay="1999"/>
                                          </p:stCondLst>
                                        </p:cTn>
                                        <p:tgtEl>
                                          <p:spTgt spid="76"/>
                                        </p:tgtEl>
                                        <p:attrNameLst>
                                          <p:attrName>style.visibility</p:attrName>
                                        </p:attrNameLst>
                                      </p:cBhvr>
                                      <p:to>
                                        <p:strVal val="hidden"/>
                                      </p:to>
                                    </p:set>
                                  </p:childTnLst>
                                </p:cTn>
                              </p:par>
                            </p:childTnLst>
                          </p:cTn>
                        </p:par>
                        <p:par>
                          <p:cTn id="29" fill="hold">
                            <p:stCondLst>
                              <p:cond delay="2000"/>
                            </p:stCondLst>
                            <p:childTnLst>
                              <p:par>
                                <p:cTn id="30" presetID="10" presetClass="exit" presetSubtype="0" fill="hold" nodeType="afterEffect">
                                  <p:stCondLst>
                                    <p:cond delay="0"/>
                                  </p:stCondLst>
                                  <p:childTnLst>
                                    <p:animEffect transition="out" filter="fade">
                                      <p:cBhvr>
                                        <p:cTn id="31" dur="2000"/>
                                        <p:tgtEl>
                                          <p:spTgt spid="26"/>
                                        </p:tgtEl>
                                      </p:cBhvr>
                                    </p:animEffect>
                                    <p:set>
                                      <p:cBhvr>
                                        <p:cTn id="32" dur="1" fill="hold">
                                          <p:stCondLst>
                                            <p:cond delay="1999"/>
                                          </p:stCondLst>
                                        </p:cTn>
                                        <p:tgtEl>
                                          <p:spTgt spid="26"/>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000"/>
                                        <p:tgtEl>
                                          <p:spTgt spid="3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0" presetClass="path" presetSubtype="0" repeatCount="indefinite" accel="50000" fill="hold" grpId="0" nodeType="withEffect">
                                  <p:stCondLst>
                                    <p:cond delay="0"/>
                                  </p:stCondLst>
                                  <p:endCondLst>
                                    <p:cond evt="onNext" delay="0">
                                      <p:tgtEl>
                                        <p:sldTgt/>
                                      </p:tgtEl>
                                    </p:cond>
                                  </p:endCondLst>
                                  <p:childTnLst>
                                    <p:animMotion origin="layout" path="M -4.44444E-6 3.39579E-6 C -4.44444E-6 3.39579E-6 0.07431 -0.00301 0.14862 -0.00602 " pathEditMode="relative" ptsTypes="aA">
                                      <p:cBhvr>
                                        <p:cTn id="45" dur="500" fill="hold"/>
                                        <p:tgtEl>
                                          <p:spTgt spid="48"/>
                                        </p:tgtEl>
                                        <p:attrNameLst>
                                          <p:attrName>ppt_x</p:attrName>
                                          <p:attrName>ppt_y</p:attrName>
                                        </p:attrNameLst>
                                      </p:cBhvr>
                                    </p:animMotion>
                                  </p:childTnLst>
                                  <p:subTnLst>
                                    <p:set>
                                      <p:cBhvr override="childStyle">
                                        <p:cTn dur="1" fill="hold" display="0" masterRel="sameClick" afterEffect="1">
                                          <p:stCondLst>
                                            <p:cond evt="end" delay="0">
                                              <p:tn val="44"/>
                                            </p:cond>
                                          </p:stCondLst>
                                        </p:cTn>
                                        <p:tgtEl>
                                          <p:spTgt spid="48"/>
                                        </p:tgtEl>
                                        <p:attrNameLst>
                                          <p:attrName>style.visibility</p:attrName>
                                        </p:attrNameLst>
                                      </p:cBhvr>
                                      <p:to>
                                        <p:strVal val="hidden"/>
                                      </p:to>
                                    </p:set>
                                  </p:sub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1" nodeType="withEffect">
                                  <p:stCondLst>
                                    <p:cond delay="500"/>
                                  </p:stCondLst>
                                  <p:childTnLst>
                                    <p:set>
                                      <p:cBhvr>
                                        <p:cTn id="49" dur="1" fill="hold">
                                          <p:stCondLst>
                                            <p:cond delay="0"/>
                                          </p:stCondLst>
                                        </p:cTn>
                                        <p:tgtEl>
                                          <p:spTgt spid="58"/>
                                        </p:tgtEl>
                                        <p:attrNameLst>
                                          <p:attrName>style.visibility</p:attrName>
                                        </p:attrNameLst>
                                      </p:cBhvr>
                                      <p:to>
                                        <p:strVal val="visible"/>
                                      </p:to>
                                    </p:set>
                                  </p:childTnLst>
                                </p:cTn>
                              </p:par>
                              <p:par>
                                <p:cTn id="50" presetID="0" presetClass="path" presetSubtype="0" repeatCount="indefinite" accel="50000" fill="hold" grpId="0" nodeType="withEffect">
                                  <p:stCondLst>
                                    <p:cond delay="500"/>
                                  </p:stCondLst>
                                  <p:endCondLst>
                                    <p:cond evt="onNext" delay="0">
                                      <p:tgtEl>
                                        <p:sldTgt/>
                                      </p:tgtEl>
                                    </p:cond>
                                  </p:endCondLst>
                                  <p:childTnLst>
                                    <p:animMotion origin="layout" path="M 3.33333E-6 0.00323 C 3.33333E-6 0.00185 0.01024 0.02475 0.02048 0.04649 " pathEditMode="relative" rAng="0" ptsTypes="aA">
                                      <p:cBhvr>
                                        <p:cTn id="51" dur="500" fill="hold"/>
                                        <p:tgtEl>
                                          <p:spTgt spid="58"/>
                                        </p:tgtEl>
                                        <p:attrNameLst>
                                          <p:attrName>ppt_x</p:attrName>
                                          <p:attrName>ppt_y</p:attrName>
                                        </p:attrNameLst>
                                      </p:cBhvr>
                                      <p:rCtr x="1000" y="2100"/>
                                    </p:animMotion>
                                  </p:childTnLst>
                                  <p:subTnLst>
                                    <p:set>
                                      <p:cBhvr override="childStyle">
                                        <p:cTn dur="1" fill="hold" display="0" masterRel="sameClick" afterEffect="1">
                                          <p:stCondLst>
                                            <p:cond evt="end" delay="0">
                                              <p:tn val="50"/>
                                            </p:cond>
                                          </p:stCondLst>
                                        </p:cTn>
                                        <p:tgtEl>
                                          <p:spTgt spid="58"/>
                                        </p:tgtEl>
                                        <p:attrNameLst>
                                          <p:attrName>style.visibility</p:attrName>
                                        </p:attrNameLst>
                                      </p:cBhvr>
                                      <p:to>
                                        <p:strVal val="hidden"/>
                                      </p:to>
                                    </p:set>
                                  </p:subTnLst>
                                </p:cTn>
                              </p:par>
                              <p:par>
                                <p:cTn id="52" presetID="1" presetClass="entr" presetSubtype="0" fill="hold" grpId="0" nodeType="withEffect">
                                  <p:stCondLst>
                                    <p:cond delay="500"/>
                                  </p:stCondLst>
                                  <p:childTnLst>
                                    <p:set>
                                      <p:cBhvr>
                                        <p:cTn id="53" dur="1" fill="hold">
                                          <p:stCondLst>
                                            <p:cond delay="0"/>
                                          </p:stCondLst>
                                        </p:cTn>
                                        <p:tgtEl>
                                          <p:spTgt spid="61"/>
                                        </p:tgtEl>
                                        <p:attrNameLst>
                                          <p:attrName>style.visibility</p:attrName>
                                        </p:attrNameLst>
                                      </p:cBhvr>
                                      <p:to>
                                        <p:strVal val="visible"/>
                                      </p:to>
                                    </p:set>
                                  </p:childTnLst>
                                </p:cTn>
                              </p:par>
                              <p:par>
                                <p:cTn id="54" presetID="1" presetClass="entr" presetSubtype="0" fill="hold" grpId="0" nodeType="withEffect">
                                  <p:stCondLst>
                                    <p:cond delay="1000"/>
                                  </p:stCondLst>
                                  <p:childTnLst>
                                    <p:set>
                                      <p:cBhvr>
                                        <p:cTn id="55" dur="1" fill="hold">
                                          <p:stCondLst>
                                            <p:cond delay="0"/>
                                          </p:stCondLst>
                                        </p:cTn>
                                        <p:tgtEl>
                                          <p:spTgt spid="62"/>
                                        </p:tgtEl>
                                        <p:attrNameLst>
                                          <p:attrName>style.visibility</p:attrName>
                                        </p:attrNameLst>
                                      </p:cBhvr>
                                      <p:to>
                                        <p:strVal val="visible"/>
                                      </p:to>
                                    </p:set>
                                  </p:childTnLst>
                                </p:cTn>
                              </p:par>
                              <p:par>
                                <p:cTn id="56" presetID="1" presetClass="entr" presetSubtype="0" fill="hold" grpId="0" nodeType="withEffect">
                                  <p:stCondLst>
                                    <p:cond delay="1500"/>
                                  </p:stCondLst>
                                  <p:childTnLst>
                                    <p:set>
                                      <p:cBhvr>
                                        <p:cTn id="57" dur="1" fill="hold">
                                          <p:stCondLst>
                                            <p:cond delay="0"/>
                                          </p:stCondLst>
                                        </p:cTn>
                                        <p:tgtEl>
                                          <p:spTgt spid="63"/>
                                        </p:tgtEl>
                                        <p:attrNameLst>
                                          <p:attrName>style.visibility</p:attrName>
                                        </p:attrNameLst>
                                      </p:cBhvr>
                                      <p:to>
                                        <p:strVal val="visible"/>
                                      </p:to>
                                    </p:set>
                                  </p:childTnLst>
                                </p:cTn>
                              </p:par>
                              <p:par>
                                <p:cTn id="58" presetID="1" presetClass="entr" presetSubtype="0" fill="hold" grpId="0" nodeType="withEffect">
                                  <p:stCondLst>
                                    <p:cond delay="2000"/>
                                  </p:stCondLst>
                                  <p:childTnLst>
                                    <p:set>
                                      <p:cBhvr>
                                        <p:cTn id="59" dur="1" fill="hold">
                                          <p:stCondLst>
                                            <p:cond delay="0"/>
                                          </p:stCondLst>
                                        </p:cTn>
                                        <p:tgtEl>
                                          <p:spTgt spid="64"/>
                                        </p:tgtEl>
                                        <p:attrNameLst>
                                          <p:attrName>style.visibility</p:attrName>
                                        </p:attrNameLst>
                                      </p:cBhvr>
                                      <p:to>
                                        <p:strVal val="visible"/>
                                      </p:to>
                                    </p:set>
                                  </p:childTnLst>
                                </p:cTn>
                              </p:par>
                              <p:par>
                                <p:cTn id="60" presetID="1" presetClass="entr" presetSubtype="0" fill="hold" grpId="0" nodeType="withEffect">
                                  <p:stCondLst>
                                    <p:cond delay="2500"/>
                                  </p:stCondLst>
                                  <p:childTnLst>
                                    <p:set>
                                      <p:cBhvr>
                                        <p:cTn id="61" dur="1" fill="hold">
                                          <p:stCondLst>
                                            <p:cond delay="0"/>
                                          </p:stCondLst>
                                        </p:cTn>
                                        <p:tgtEl>
                                          <p:spTgt spid="65"/>
                                        </p:tgtEl>
                                        <p:attrNameLst>
                                          <p:attrName>style.visibility</p:attrName>
                                        </p:attrNameLst>
                                      </p:cBhvr>
                                      <p:to>
                                        <p:strVal val="visible"/>
                                      </p:to>
                                    </p:set>
                                  </p:childTnLst>
                                </p:cTn>
                              </p:par>
                              <p:par>
                                <p:cTn id="62" presetID="1" presetClass="entr" presetSubtype="0" fill="hold" grpId="0" nodeType="withEffect">
                                  <p:stCondLst>
                                    <p:cond delay="3000"/>
                                  </p:stCondLst>
                                  <p:childTnLst>
                                    <p:set>
                                      <p:cBhvr>
                                        <p:cTn id="63" dur="1" fill="hold">
                                          <p:stCondLst>
                                            <p:cond delay="0"/>
                                          </p:stCondLst>
                                        </p:cTn>
                                        <p:tgtEl>
                                          <p:spTgt spid="66"/>
                                        </p:tgtEl>
                                        <p:attrNameLst>
                                          <p:attrName>style.visibility</p:attrName>
                                        </p:attrNameLst>
                                      </p:cBhvr>
                                      <p:to>
                                        <p:strVal val="visible"/>
                                      </p:to>
                                    </p:set>
                                  </p:childTnLst>
                                </p:cTn>
                              </p:par>
                              <p:par>
                                <p:cTn id="64" presetID="1" presetClass="entr" presetSubtype="0" fill="hold" grpId="0" nodeType="withEffect">
                                  <p:stCondLst>
                                    <p:cond delay="3500"/>
                                  </p:stCondLst>
                                  <p:childTnLst>
                                    <p:set>
                                      <p:cBhvr>
                                        <p:cTn id="65" dur="1" fill="hold">
                                          <p:stCondLst>
                                            <p:cond delay="0"/>
                                          </p:stCondLst>
                                        </p:cTn>
                                        <p:tgtEl>
                                          <p:spTgt spid="67"/>
                                        </p:tgtEl>
                                        <p:attrNameLst>
                                          <p:attrName>style.visibility</p:attrName>
                                        </p:attrNameLst>
                                      </p:cBhvr>
                                      <p:to>
                                        <p:strVal val="visible"/>
                                      </p:to>
                                    </p:set>
                                  </p:childTnLst>
                                </p:cTn>
                              </p:par>
                              <p:par>
                                <p:cTn id="66" presetID="1" presetClass="entr" presetSubtype="0" fill="hold" grpId="0" nodeType="withEffect">
                                  <p:stCondLst>
                                    <p:cond delay="4000"/>
                                  </p:stCondLst>
                                  <p:childTnLst>
                                    <p:set>
                                      <p:cBhvr>
                                        <p:cTn id="67" dur="1" fill="hold">
                                          <p:stCondLst>
                                            <p:cond delay="0"/>
                                          </p:stCondLst>
                                        </p:cTn>
                                        <p:tgtEl>
                                          <p:spTgt spid="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par>
                                <p:cTn id="72" presetID="10" presetClass="exit" presetSubtype="0" fill="hold" nodeType="withEffect">
                                  <p:stCondLst>
                                    <p:cond delay="0"/>
                                  </p:stCondLst>
                                  <p:childTnLst>
                                    <p:animEffect transition="out" filter="fade">
                                      <p:cBhvr>
                                        <p:cTn id="73" dur="500"/>
                                        <p:tgtEl>
                                          <p:spTgt spid="42"/>
                                        </p:tgtEl>
                                      </p:cBhvr>
                                    </p:animEffect>
                                    <p:set>
                                      <p:cBhvr>
                                        <p:cTn id="74" dur="1" fill="hold">
                                          <p:stCondLst>
                                            <p:cond delay="499"/>
                                          </p:stCondLst>
                                        </p:cTn>
                                        <p:tgtEl>
                                          <p:spTgt spid="42"/>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8"/>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58"/>
                                        </p:tgtEl>
                                        <p:attrNameLst>
                                          <p:attrName>style.visibility</p:attrName>
                                        </p:attrNameLst>
                                      </p:cBhvr>
                                      <p:to>
                                        <p:strVal val="hidden"/>
                                      </p:to>
                                    </p:set>
                                  </p:childTnLst>
                                </p:cTn>
                              </p:par>
                              <p:par>
                                <p:cTn id="79" presetID="1" presetClass="emph" presetSubtype="2" fill="hold" nodeType="withEffect">
                                  <p:stCondLst>
                                    <p:cond delay="0"/>
                                  </p:stCondLst>
                                  <p:childTnLst>
                                    <p:animClr clrSpc="rgb" dir="cw">
                                      <p:cBhvr>
                                        <p:cTn id="80" dur="1000" fill="hold"/>
                                        <p:tgtEl>
                                          <p:spTgt spid="62"/>
                                        </p:tgtEl>
                                        <p:attrNameLst>
                                          <p:attrName>fillcolor</p:attrName>
                                        </p:attrNameLst>
                                      </p:cBhvr>
                                      <p:to>
                                        <a:schemeClr val="accent2"/>
                                      </p:to>
                                    </p:animClr>
                                    <p:set>
                                      <p:cBhvr>
                                        <p:cTn id="81" dur="1000" fill="hold"/>
                                        <p:tgtEl>
                                          <p:spTgt spid="62"/>
                                        </p:tgtEl>
                                        <p:attrNameLst>
                                          <p:attrName>fill.type</p:attrName>
                                        </p:attrNameLst>
                                      </p:cBhvr>
                                      <p:to>
                                        <p:strVal val="solid"/>
                                      </p:to>
                                    </p:set>
                                    <p:set>
                                      <p:cBhvr>
                                        <p:cTn id="82" dur="1000" fill="hold"/>
                                        <p:tgtEl>
                                          <p:spTgt spid="6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61"/>
                                        </p:tgtEl>
                                        <p:attrNameLst>
                                          <p:attrName>fillcolor</p:attrName>
                                        </p:attrNameLst>
                                      </p:cBhvr>
                                      <p:to>
                                        <a:schemeClr val="accent2"/>
                                      </p:to>
                                    </p:animClr>
                                    <p:set>
                                      <p:cBhvr>
                                        <p:cTn id="85" dur="1000" fill="hold"/>
                                        <p:tgtEl>
                                          <p:spTgt spid="61"/>
                                        </p:tgtEl>
                                        <p:attrNameLst>
                                          <p:attrName>fill.type</p:attrName>
                                        </p:attrNameLst>
                                      </p:cBhvr>
                                      <p:to>
                                        <p:strVal val="solid"/>
                                      </p:to>
                                    </p:set>
                                    <p:set>
                                      <p:cBhvr>
                                        <p:cTn id="86" dur="1000" fill="hold"/>
                                        <p:tgtEl>
                                          <p:spTgt spid="61"/>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1000" fill="hold"/>
                                        <p:tgtEl>
                                          <p:spTgt spid="64"/>
                                        </p:tgtEl>
                                        <p:attrNameLst>
                                          <p:attrName>fillcolor</p:attrName>
                                        </p:attrNameLst>
                                      </p:cBhvr>
                                      <p:to>
                                        <a:schemeClr val="accent2"/>
                                      </p:to>
                                    </p:animClr>
                                    <p:set>
                                      <p:cBhvr>
                                        <p:cTn id="89" dur="1000" fill="hold"/>
                                        <p:tgtEl>
                                          <p:spTgt spid="64"/>
                                        </p:tgtEl>
                                        <p:attrNameLst>
                                          <p:attrName>fill.type</p:attrName>
                                        </p:attrNameLst>
                                      </p:cBhvr>
                                      <p:to>
                                        <p:strVal val="solid"/>
                                      </p:to>
                                    </p:set>
                                    <p:set>
                                      <p:cBhvr>
                                        <p:cTn id="90" dur="1000" fill="hold"/>
                                        <p:tgtEl>
                                          <p:spTgt spid="64"/>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1000" fill="hold"/>
                                        <p:tgtEl>
                                          <p:spTgt spid="63"/>
                                        </p:tgtEl>
                                        <p:attrNameLst>
                                          <p:attrName>fillcolor</p:attrName>
                                        </p:attrNameLst>
                                      </p:cBhvr>
                                      <p:to>
                                        <a:schemeClr val="accent2"/>
                                      </p:to>
                                    </p:animClr>
                                    <p:set>
                                      <p:cBhvr>
                                        <p:cTn id="93" dur="1000" fill="hold"/>
                                        <p:tgtEl>
                                          <p:spTgt spid="63"/>
                                        </p:tgtEl>
                                        <p:attrNameLst>
                                          <p:attrName>fill.type</p:attrName>
                                        </p:attrNameLst>
                                      </p:cBhvr>
                                      <p:to>
                                        <p:strVal val="solid"/>
                                      </p:to>
                                    </p:set>
                                    <p:set>
                                      <p:cBhvr>
                                        <p:cTn id="94" dur="1000" fill="hold"/>
                                        <p:tgtEl>
                                          <p:spTgt spid="63"/>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1000" fill="hold"/>
                                        <p:tgtEl>
                                          <p:spTgt spid="65"/>
                                        </p:tgtEl>
                                        <p:attrNameLst>
                                          <p:attrName>fillcolor</p:attrName>
                                        </p:attrNameLst>
                                      </p:cBhvr>
                                      <p:to>
                                        <a:schemeClr val="accent2"/>
                                      </p:to>
                                    </p:animClr>
                                    <p:set>
                                      <p:cBhvr>
                                        <p:cTn id="97" dur="1000" fill="hold"/>
                                        <p:tgtEl>
                                          <p:spTgt spid="65"/>
                                        </p:tgtEl>
                                        <p:attrNameLst>
                                          <p:attrName>fill.type</p:attrName>
                                        </p:attrNameLst>
                                      </p:cBhvr>
                                      <p:to>
                                        <p:strVal val="solid"/>
                                      </p:to>
                                    </p:set>
                                    <p:set>
                                      <p:cBhvr>
                                        <p:cTn id="98" dur="1000" fill="hold"/>
                                        <p:tgtEl>
                                          <p:spTgt spid="65"/>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1000" fill="hold"/>
                                        <p:tgtEl>
                                          <p:spTgt spid="66"/>
                                        </p:tgtEl>
                                        <p:attrNameLst>
                                          <p:attrName>fillcolor</p:attrName>
                                        </p:attrNameLst>
                                      </p:cBhvr>
                                      <p:to>
                                        <a:schemeClr val="accent2"/>
                                      </p:to>
                                    </p:animClr>
                                    <p:set>
                                      <p:cBhvr>
                                        <p:cTn id="101" dur="1000" fill="hold"/>
                                        <p:tgtEl>
                                          <p:spTgt spid="66"/>
                                        </p:tgtEl>
                                        <p:attrNameLst>
                                          <p:attrName>fill.type</p:attrName>
                                        </p:attrNameLst>
                                      </p:cBhvr>
                                      <p:to>
                                        <p:strVal val="solid"/>
                                      </p:to>
                                    </p:set>
                                    <p:set>
                                      <p:cBhvr>
                                        <p:cTn id="102" dur="1000" fill="hold"/>
                                        <p:tgtEl>
                                          <p:spTgt spid="66"/>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1000" fill="hold"/>
                                        <p:tgtEl>
                                          <p:spTgt spid="67"/>
                                        </p:tgtEl>
                                        <p:attrNameLst>
                                          <p:attrName>fillcolor</p:attrName>
                                        </p:attrNameLst>
                                      </p:cBhvr>
                                      <p:to>
                                        <a:schemeClr val="accent2"/>
                                      </p:to>
                                    </p:animClr>
                                    <p:set>
                                      <p:cBhvr>
                                        <p:cTn id="105" dur="1000" fill="hold"/>
                                        <p:tgtEl>
                                          <p:spTgt spid="67"/>
                                        </p:tgtEl>
                                        <p:attrNameLst>
                                          <p:attrName>fill.type</p:attrName>
                                        </p:attrNameLst>
                                      </p:cBhvr>
                                      <p:to>
                                        <p:strVal val="solid"/>
                                      </p:to>
                                    </p:set>
                                    <p:set>
                                      <p:cBhvr>
                                        <p:cTn id="106" dur="1000" fill="hold"/>
                                        <p:tgtEl>
                                          <p:spTgt spid="67"/>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1000" fill="hold"/>
                                        <p:tgtEl>
                                          <p:spTgt spid="68"/>
                                        </p:tgtEl>
                                        <p:attrNameLst>
                                          <p:attrName>fillcolor</p:attrName>
                                        </p:attrNameLst>
                                      </p:cBhvr>
                                      <p:to>
                                        <a:schemeClr val="accent2"/>
                                      </p:to>
                                    </p:animClr>
                                    <p:set>
                                      <p:cBhvr>
                                        <p:cTn id="109" dur="1000" fill="hold"/>
                                        <p:tgtEl>
                                          <p:spTgt spid="68"/>
                                        </p:tgtEl>
                                        <p:attrNameLst>
                                          <p:attrName>fill.type</p:attrName>
                                        </p:attrNameLst>
                                      </p:cBhvr>
                                      <p:to>
                                        <p:strVal val="solid"/>
                                      </p:to>
                                    </p:set>
                                    <p:set>
                                      <p:cBhvr>
                                        <p:cTn id="110" dur="1000" fill="hold"/>
                                        <p:tgtEl>
                                          <p:spTgt spid="68"/>
                                        </p:tgtEl>
                                        <p:attrNameLst>
                                          <p:attrName>fill.on</p:attrName>
                                        </p:attrNameLst>
                                      </p:cBhvr>
                                      <p:to>
                                        <p:strVal val="true"/>
                                      </p:to>
                                    </p:set>
                                  </p:childTnLst>
                                </p:cTn>
                              </p:par>
                            </p:childTnLst>
                          </p:cTn>
                        </p:par>
                        <p:par>
                          <p:cTn id="111" fill="hold">
                            <p:stCondLst>
                              <p:cond delay="1000"/>
                            </p:stCondLst>
                            <p:childTnLst>
                              <p:par>
                                <p:cTn id="112" presetID="22" presetClass="exit" presetSubtype="4" fill="hold" nodeType="afterEffect">
                                  <p:stCondLst>
                                    <p:cond delay="0"/>
                                  </p:stCondLst>
                                  <p:childTnLst>
                                    <p:animEffect transition="out" filter="wipe(down)">
                                      <p:cBhvr>
                                        <p:cTn id="113" dur="500"/>
                                        <p:tgtEl>
                                          <p:spTgt spid="55"/>
                                        </p:tgtEl>
                                      </p:cBhvr>
                                    </p:animEffect>
                                    <p:set>
                                      <p:cBhvr>
                                        <p:cTn id="114" dur="1" fill="hold">
                                          <p:stCondLst>
                                            <p:cond delay="499"/>
                                          </p:stCondLst>
                                        </p:cTn>
                                        <p:tgtEl>
                                          <p:spTgt spid="5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38"/>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3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34"/>
                                        </p:tgtEl>
                                        <p:attrNameLst>
                                          <p:attrName>style.visibility</p:attrName>
                                        </p:attrNameLst>
                                      </p:cBhvr>
                                      <p:to>
                                        <p:strVal val="visible"/>
                                      </p:to>
                                    </p:set>
                                  </p:childTnLst>
                                </p:cTn>
                              </p:par>
                              <p:par>
                                <p:cTn id="126" presetID="1" presetClass="entr" presetSubtype="0" fill="hold" grpId="1" nodeType="withEffect">
                                  <p:stCondLst>
                                    <p:cond delay="0"/>
                                  </p:stCondLst>
                                  <p:childTnLst>
                                    <p:set>
                                      <p:cBhvr>
                                        <p:cTn id="127" dur="1" fill="hold">
                                          <p:stCondLst>
                                            <p:cond delay="0"/>
                                          </p:stCondLst>
                                        </p:cTn>
                                        <p:tgtEl>
                                          <p:spTgt spid="74"/>
                                        </p:tgtEl>
                                        <p:attrNameLst>
                                          <p:attrName>style.visibility</p:attrName>
                                        </p:attrNameLst>
                                      </p:cBhvr>
                                      <p:to>
                                        <p:strVal val="visible"/>
                                      </p:to>
                                    </p:set>
                                  </p:childTnLst>
                                </p:cTn>
                              </p:par>
                              <p:par>
                                <p:cTn id="128" presetID="0" presetClass="path" presetSubtype="0" repeatCount="indefinite" accel="50000" fill="hold" grpId="0" nodeType="withEffect">
                                  <p:stCondLst>
                                    <p:cond delay="0"/>
                                  </p:stCondLst>
                                  <p:endCondLst>
                                    <p:cond evt="onNext" delay="0">
                                      <p:tgtEl>
                                        <p:sldTgt/>
                                      </p:tgtEl>
                                    </p:cond>
                                  </p:endCondLst>
                                  <p:childTnLst>
                                    <p:animMotion origin="layout" path="M 0.00382 0.00208 C 0.00382 0.0037 0.01441 -0.02105 0.025 -0.04395 " pathEditMode="relative" rAng="0" ptsTypes="aA">
                                      <p:cBhvr>
                                        <p:cTn id="129" dur="500" fill="hold"/>
                                        <p:tgtEl>
                                          <p:spTgt spid="74"/>
                                        </p:tgtEl>
                                        <p:attrNameLst>
                                          <p:attrName>ppt_x</p:attrName>
                                          <p:attrName>ppt_y</p:attrName>
                                        </p:attrNameLst>
                                      </p:cBhvr>
                                      <p:rCtr x="1100" y="-2200"/>
                                    </p:animMotion>
                                  </p:childTnLst>
                                  <p:subTnLst>
                                    <p:set>
                                      <p:cBhvr override="childStyle">
                                        <p:cTn dur="1" fill="hold" display="0" masterRel="sameClick" afterEffect="1">
                                          <p:stCondLst>
                                            <p:cond evt="end" delay="0">
                                              <p:tn val="128"/>
                                            </p:cond>
                                          </p:stCondLst>
                                        </p:cTn>
                                        <p:tgtEl>
                                          <p:spTgt spid="74"/>
                                        </p:tgtEl>
                                        <p:attrNameLst>
                                          <p:attrName>style.visibility</p:attrName>
                                        </p:attrNameLst>
                                      </p:cBhvr>
                                      <p:to>
                                        <p:strVal val="hidden"/>
                                      </p:to>
                                    </p:set>
                                  </p:subTnLst>
                                </p:cTn>
                              </p:par>
                              <p:par>
                                <p:cTn id="130" presetID="1" presetClass="entr" presetSubtype="0" fill="hold" grpId="1" nodeType="withEffect">
                                  <p:stCondLst>
                                    <p:cond delay="500"/>
                                  </p:stCondLst>
                                  <p:childTnLst>
                                    <p:set>
                                      <p:cBhvr>
                                        <p:cTn id="131" dur="1" fill="hold">
                                          <p:stCondLst>
                                            <p:cond delay="0"/>
                                          </p:stCondLst>
                                        </p:cTn>
                                        <p:tgtEl>
                                          <p:spTgt spid="71"/>
                                        </p:tgtEl>
                                        <p:attrNameLst>
                                          <p:attrName>style.visibility</p:attrName>
                                        </p:attrNameLst>
                                      </p:cBhvr>
                                      <p:to>
                                        <p:strVal val="visible"/>
                                      </p:to>
                                    </p:set>
                                  </p:childTnLst>
                                </p:cTn>
                              </p:par>
                              <p:par>
                                <p:cTn id="132" presetID="0" presetClass="path" presetSubtype="0" repeatCount="indefinite" accel="50000" fill="hold" grpId="0" nodeType="withEffect">
                                  <p:stCondLst>
                                    <p:cond delay="500"/>
                                  </p:stCondLst>
                                  <p:endCondLst>
                                    <p:cond evt="onNext" delay="0">
                                      <p:tgtEl>
                                        <p:sldTgt/>
                                      </p:tgtEl>
                                    </p:cond>
                                  </p:endCondLst>
                                  <p:childTnLst>
                                    <p:animMotion origin="layout" path="M 3.33333E-6 4.58709E-6 C 0.0092 0.00555 0.04409 0.02081 0.05555 0.03261 C 0.06701 0.04441 0.06354 0.05968 0.06823 0.07101 C 0.07291 0.08235 0.07708 0.09252 0.0835 0.09993 C 0.08993 0.10733 0.09896 0.11149 0.10694 0.11542 C 0.11493 0.11936 0.12621 0.12121 0.13125 0.12283 " pathEditMode="relative" rAng="0" ptsTypes="aaaaaa">
                                      <p:cBhvr>
                                        <p:cTn id="133" dur="500" fill="hold"/>
                                        <p:tgtEl>
                                          <p:spTgt spid="71"/>
                                        </p:tgtEl>
                                        <p:attrNameLst>
                                          <p:attrName>ppt_x</p:attrName>
                                          <p:attrName>ppt_y</p:attrName>
                                        </p:attrNameLst>
                                      </p:cBhvr>
                                      <p:rCtr x="6600" y="6100"/>
                                    </p:animMotion>
                                  </p:childTnLst>
                                  <p:subTnLst>
                                    <p:set>
                                      <p:cBhvr override="childStyle">
                                        <p:cTn dur="1" fill="hold" display="0" masterRel="sameClick" afterEffect="1">
                                          <p:stCondLst>
                                            <p:cond evt="end" delay="0">
                                              <p:tn val="132"/>
                                            </p:cond>
                                          </p:stCondLst>
                                        </p:cTn>
                                        <p:tgtEl>
                                          <p:spTgt spid="71"/>
                                        </p:tgtEl>
                                        <p:attrNameLst>
                                          <p:attrName>style.visibility</p:attrName>
                                        </p:attrNameLst>
                                      </p:cBhvr>
                                      <p:to>
                                        <p:strVal val="hidden"/>
                                      </p:to>
                                    </p:set>
                                  </p:subTnLst>
                                </p:cTn>
                              </p:par>
                              <p:par>
                                <p:cTn id="134" presetID="1" presetClass="entr" presetSubtype="0" fill="hold" grpId="1" nodeType="withEffect">
                                  <p:stCondLst>
                                    <p:cond delay="500"/>
                                  </p:stCondLst>
                                  <p:childTnLst>
                                    <p:set>
                                      <p:cBhvr>
                                        <p:cTn id="135" dur="1" fill="hold">
                                          <p:stCondLst>
                                            <p:cond delay="0"/>
                                          </p:stCondLst>
                                        </p:cTn>
                                        <p:tgtEl>
                                          <p:spTgt spid="72"/>
                                        </p:tgtEl>
                                        <p:attrNameLst>
                                          <p:attrName>style.visibility</p:attrName>
                                        </p:attrNameLst>
                                      </p:cBhvr>
                                      <p:to>
                                        <p:strVal val="visible"/>
                                      </p:to>
                                    </p:set>
                                  </p:childTnLst>
                                </p:cTn>
                              </p:par>
                              <p:par>
                                <p:cTn id="136" presetID="0" presetClass="path" presetSubtype="0" repeatCount="indefinite" accel="50000" fill="hold" grpId="0" nodeType="withEffect">
                                  <p:stCondLst>
                                    <p:cond delay="500"/>
                                  </p:stCondLst>
                                  <p:endCondLst>
                                    <p:cond evt="onNext" delay="0">
                                      <p:tgtEl>
                                        <p:sldTgt/>
                                      </p:tgtEl>
                                    </p:cond>
                                  </p:endCondLst>
                                  <p:childTnLst>
                                    <p:animMotion origin="layout" path="M 3.33333E-6 -4.84617E-6 C 0.00937 0.00116 0.04427 0.00764 0.05659 0.00741 C 0.06892 0.00718 0.06892 0.00093 0.07361 -0.00092 C 0.0783 -0.00277 0.07725 -0.00323 0.08437 -0.00439 C 0.09149 -0.00555 0.10625 -0.0074 0.11684 -0.00809 C 0.12743 -0.00879 0.14184 -0.00902 0.14843 -0.00925 " pathEditMode="relative" rAng="0" ptsTypes="aaaaaa">
                                      <p:cBhvr>
                                        <p:cTn id="137" dur="500" fill="hold"/>
                                        <p:tgtEl>
                                          <p:spTgt spid="72"/>
                                        </p:tgtEl>
                                        <p:attrNameLst>
                                          <p:attrName>ppt_x</p:attrName>
                                          <p:attrName>ppt_y</p:attrName>
                                        </p:attrNameLst>
                                      </p:cBhvr>
                                      <p:rCtr x="7400" y="-100"/>
                                    </p:animMotion>
                                  </p:childTnLst>
                                  <p:subTnLst>
                                    <p:set>
                                      <p:cBhvr override="childStyle">
                                        <p:cTn dur="1" fill="hold" display="0" masterRel="sameClick" afterEffect="1">
                                          <p:stCondLst>
                                            <p:cond evt="end" delay="0">
                                              <p:tn val="136"/>
                                            </p:cond>
                                          </p:stCondLst>
                                        </p:cTn>
                                        <p:tgtEl>
                                          <p:spTgt spid="72"/>
                                        </p:tgtEl>
                                        <p:attrNameLst>
                                          <p:attrName>style.visibility</p:attrName>
                                        </p:attrNameLst>
                                      </p:cBhvr>
                                      <p:to>
                                        <p:strVal val="hidden"/>
                                      </p:to>
                                    </p:set>
                                  </p:subTnLst>
                                </p:cTn>
                              </p:par>
                              <p:par>
                                <p:cTn id="138" presetID="1" presetClass="entr" presetSubtype="0" fill="hold" grpId="1" nodeType="withEffect">
                                  <p:stCondLst>
                                    <p:cond delay="500"/>
                                  </p:stCondLst>
                                  <p:childTnLst>
                                    <p:set>
                                      <p:cBhvr>
                                        <p:cTn id="139" dur="1" fill="hold">
                                          <p:stCondLst>
                                            <p:cond delay="0"/>
                                          </p:stCondLst>
                                        </p:cTn>
                                        <p:tgtEl>
                                          <p:spTgt spid="73"/>
                                        </p:tgtEl>
                                        <p:attrNameLst>
                                          <p:attrName>style.visibility</p:attrName>
                                        </p:attrNameLst>
                                      </p:cBhvr>
                                      <p:to>
                                        <p:strVal val="visible"/>
                                      </p:to>
                                    </p:set>
                                  </p:childTnLst>
                                </p:cTn>
                              </p:par>
                              <p:par>
                                <p:cTn id="140" presetID="0" presetClass="path" presetSubtype="0" repeatCount="indefinite" accel="50000" fill="hold" grpId="0" nodeType="withEffect">
                                  <p:stCondLst>
                                    <p:cond delay="500"/>
                                  </p:stCondLst>
                                  <p:endCondLst>
                                    <p:cond evt="onNext" delay="0">
                                      <p:tgtEl>
                                        <p:sldTgt/>
                                      </p:tgtEl>
                                    </p:cond>
                                  </p:endCondLst>
                                  <p:childTnLst>
                                    <p:animMotion origin="layout" path="M 0.00833 4.58709E-6 C 0.01423 -0.00024 0.03194 0.00115 0.04392 -0.00209 C 0.0559 -0.00532 0.07274 -0.01226 0.08003 -0.01897 C 0.08732 -0.02568 0.07986 -0.03493 0.08715 -0.04164 C 0.09444 -0.04835 0.11093 -0.05552 0.12413 -0.05969 C 0.13732 -0.06385 0.15781 -0.06524 0.16666 -0.06662 " pathEditMode="relative" rAng="0" ptsTypes="aaaaaa">
                                      <p:cBhvr>
                                        <p:cTn id="141" dur="500" fill="hold"/>
                                        <p:tgtEl>
                                          <p:spTgt spid="73"/>
                                        </p:tgtEl>
                                        <p:attrNameLst>
                                          <p:attrName>ppt_x</p:attrName>
                                          <p:attrName>ppt_y</p:attrName>
                                        </p:attrNameLst>
                                      </p:cBhvr>
                                      <p:rCtr x="7900" y="-3300"/>
                                    </p:animMotion>
                                  </p:childTnLst>
                                  <p:subTnLst>
                                    <p:set>
                                      <p:cBhvr override="childStyle">
                                        <p:cTn dur="1" fill="hold" display="0" masterRel="sameClick" afterEffect="1">
                                          <p:stCondLst>
                                            <p:cond evt="end" delay="0">
                                              <p:tn val="140"/>
                                            </p:cond>
                                          </p:stCondLst>
                                        </p:cTn>
                                        <p:tgtEl>
                                          <p:spTgt spid="73"/>
                                        </p:tgtEl>
                                        <p:attrNameLst>
                                          <p:attrName>style.visibility</p:attrName>
                                        </p:attrNameLst>
                                      </p:cBhvr>
                                      <p:to>
                                        <p:strVal val="hidden"/>
                                      </p:to>
                                    </p:set>
                                  </p:sub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2" nodeType="clickEffect">
                                  <p:stCondLst>
                                    <p:cond delay="0"/>
                                  </p:stCondLst>
                                  <p:childTnLst>
                                    <p:set>
                                      <p:cBhvr>
                                        <p:cTn id="145" dur="1" fill="hold">
                                          <p:stCondLst>
                                            <p:cond delay="0"/>
                                          </p:stCondLst>
                                        </p:cTn>
                                        <p:tgtEl>
                                          <p:spTgt spid="74"/>
                                        </p:tgtEl>
                                        <p:attrNameLst>
                                          <p:attrName>style.visibility</p:attrName>
                                        </p:attrNameLst>
                                      </p:cBhvr>
                                      <p:to>
                                        <p:strVal val="hidden"/>
                                      </p:to>
                                    </p:set>
                                  </p:childTnLst>
                                </p:cTn>
                              </p:par>
                              <p:par>
                                <p:cTn id="146" presetID="1" presetClass="exit" presetSubtype="0" fill="hold" grpId="2" nodeType="withEffect">
                                  <p:stCondLst>
                                    <p:cond delay="0"/>
                                  </p:stCondLst>
                                  <p:childTnLst>
                                    <p:set>
                                      <p:cBhvr>
                                        <p:cTn id="147" dur="1" fill="hold">
                                          <p:stCondLst>
                                            <p:cond delay="0"/>
                                          </p:stCondLst>
                                        </p:cTn>
                                        <p:tgtEl>
                                          <p:spTgt spid="71"/>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72"/>
                                        </p:tgtEl>
                                        <p:attrNameLst>
                                          <p:attrName>style.visibility</p:attrName>
                                        </p:attrNameLst>
                                      </p:cBhvr>
                                      <p:to>
                                        <p:strVal val="hidden"/>
                                      </p:to>
                                    </p:set>
                                  </p:childTnLst>
                                </p:cTn>
                              </p:par>
                              <p:par>
                                <p:cTn id="150" presetID="1" presetClass="exit" presetSubtype="0" fill="hold" grpId="2" nodeType="withEffect">
                                  <p:stCondLst>
                                    <p:cond delay="0"/>
                                  </p:stCondLst>
                                  <p:childTnLst>
                                    <p:set>
                                      <p:cBhvr>
                                        <p:cTn id="151" dur="1" fill="hold">
                                          <p:stCondLst>
                                            <p:cond delay="0"/>
                                          </p:stCondLst>
                                        </p:cTn>
                                        <p:tgtEl>
                                          <p:spTgt spid="73"/>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2000"/>
                                        <p:tgtEl>
                                          <p:spTgt spid="44"/>
                                        </p:tgtEl>
                                      </p:cBhvr>
                                    </p:animEffect>
                                    <p:set>
                                      <p:cBhvr>
                                        <p:cTn id="154" dur="1" fill="hold">
                                          <p:stCondLst>
                                            <p:cond delay="1999"/>
                                          </p:stCondLst>
                                        </p:cTn>
                                        <p:tgtEl>
                                          <p:spTgt spid="44"/>
                                        </p:tgtEl>
                                        <p:attrNameLst>
                                          <p:attrName>style.visibility</p:attrName>
                                        </p:attrNameLst>
                                      </p:cBhvr>
                                      <p:to>
                                        <p:strVal val="hidden"/>
                                      </p:to>
                                    </p:set>
                                  </p:childTnLst>
                                </p:cTn>
                              </p:par>
                            </p:childTnLst>
                          </p:cTn>
                        </p:par>
                        <p:par>
                          <p:cTn id="155" fill="hold">
                            <p:stCondLst>
                              <p:cond delay="2000"/>
                            </p:stCondLst>
                            <p:childTnLst>
                              <p:par>
                                <p:cTn id="156" presetID="1" presetClass="entr" presetSubtype="0" fill="hold" grpId="1" nodeType="afterEffect">
                                  <p:stCondLst>
                                    <p:cond delay="0"/>
                                  </p:stCondLst>
                                  <p:childTnLst>
                                    <p:set>
                                      <p:cBhvr>
                                        <p:cTn id="157" dur="1" fill="hold">
                                          <p:stCondLst>
                                            <p:cond delay="0"/>
                                          </p:stCondLst>
                                        </p:cTn>
                                        <p:tgtEl>
                                          <p:spTgt spid="81"/>
                                        </p:tgtEl>
                                        <p:attrNameLst>
                                          <p:attrName>style.visibility</p:attrName>
                                        </p:attrNameLst>
                                      </p:cBhvr>
                                      <p:to>
                                        <p:strVal val="visible"/>
                                      </p:to>
                                    </p:set>
                                  </p:childTnLst>
                                </p:cTn>
                              </p:par>
                              <p:par>
                                <p:cTn id="158" presetID="0" presetClass="path" presetSubtype="0" repeatCount="indefinite" accel="50000" fill="hold" grpId="0" nodeType="withEffect">
                                  <p:stCondLst>
                                    <p:cond delay="0"/>
                                  </p:stCondLst>
                                  <p:endCondLst>
                                    <p:cond evt="onNext" delay="0">
                                      <p:tgtEl>
                                        <p:sldTgt/>
                                      </p:tgtEl>
                                    </p:cond>
                                  </p:endCondLst>
                                  <p:childTnLst>
                                    <p:animMotion origin="layout" path="M -0.01666 -0.0222 C -0.00746 -0.01665 0.02743 -0.00139 0.03889 0.01041 C 0.05035 0.02221 0.04688 0.03748 0.05157 0.04881 C 0.05625 0.06015 0.06042 0.07032 0.06684 0.07773 C 0.07327 0.08513 0.0823 0.08929 0.09028 0.09322 C 0.09827 0.09716 0.10955 0.09901 0.11459 0.10063 " pathEditMode="relative" rAng="0" ptsTypes="aaaaaa">
                                      <p:cBhvr>
                                        <p:cTn id="159" dur="500" spd="-100000" fill="hold"/>
                                        <p:tgtEl>
                                          <p:spTgt spid="81"/>
                                        </p:tgtEl>
                                        <p:attrNameLst>
                                          <p:attrName>ppt_x</p:attrName>
                                          <p:attrName>ppt_y</p:attrName>
                                        </p:attrNameLst>
                                      </p:cBhvr>
                                      <p:rCtr x="6600" y="6100"/>
                                    </p:animMotion>
                                  </p:childTnLst>
                                  <p:subTnLst>
                                    <p:set>
                                      <p:cBhvr override="childStyle">
                                        <p:cTn dur="1" fill="hold" display="0" masterRel="sameClick" afterEffect="1">
                                          <p:stCondLst>
                                            <p:cond evt="end" delay="0">
                                              <p:tn val="158"/>
                                            </p:cond>
                                          </p:stCondLst>
                                        </p:cTn>
                                        <p:tgtEl>
                                          <p:spTgt spid="81"/>
                                        </p:tgtEl>
                                        <p:attrNameLst>
                                          <p:attrName>style.visibility</p:attrName>
                                        </p:attrNameLst>
                                      </p:cBhvr>
                                      <p:to>
                                        <p:strVal val="hidden"/>
                                      </p:to>
                                    </p:set>
                                  </p:subTnLst>
                                </p:cTn>
                              </p:par>
                              <p:par>
                                <p:cTn id="160" presetID="1" presetClass="entr" presetSubtype="0" fill="hold" grpId="1" nodeType="withEffect">
                                  <p:stCondLst>
                                    <p:cond delay="0"/>
                                  </p:stCondLst>
                                  <p:childTnLst>
                                    <p:set>
                                      <p:cBhvr>
                                        <p:cTn id="161" dur="1" fill="hold">
                                          <p:stCondLst>
                                            <p:cond delay="0"/>
                                          </p:stCondLst>
                                        </p:cTn>
                                        <p:tgtEl>
                                          <p:spTgt spid="82"/>
                                        </p:tgtEl>
                                        <p:attrNameLst>
                                          <p:attrName>style.visibility</p:attrName>
                                        </p:attrNameLst>
                                      </p:cBhvr>
                                      <p:to>
                                        <p:strVal val="visible"/>
                                      </p:to>
                                    </p:set>
                                  </p:childTnLst>
                                </p:cTn>
                              </p:par>
                              <p:par>
                                <p:cTn id="162" presetID="0" presetClass="path" presetSubtype="0" repeatCount="indefinite" accel="50000" fill="hold" grpId="0" nodeType="withEffect">
                                  <p:stCondLst>
                                    <p:cond delay="0"/>
                                  </p:stCondLst>
                                  <p:endCondLst>
                                    <p:cond evt="onNext" delay="0">
                                      <p:tgtEl>
                                        <p:sldTgt/>
                                      </p:tgtEl>
                                    </p:cond>
                                  </p:endCondLst>
                                  <p:childTnLst>
                                    <p:animMotion origin="layout" path="M 3.33333E-6 -4.84617E-6 C 0.00937 0.00116 0.04427 0.00764 0.05659 0.00741 C 0.06892 0.00718 0.06892 0.00093 0.07361 -0.00092 C 0.0783 -0.00277 0.07725 -0.00323 0.08437 -0.00439 C 0.09149 -0.00555 0.10625 -0.0074 0.11684 -0.00809 C 0.12743 -0.00879 0.14184 -0.00902 0.14843 -0.00925 " pathEditMode="relative" rAng="0" ptsTypes="aaaaaa">
                                      <p:cBhvr>
                                        <p:cTn id="163" dur="500" spd="-100000" fill="hold"/>
                                        <p:tgtEl>
                                          <p:spTgt spid="82"/>
                                        </p:tgtEl>
                                        <p:attrNameLst>
                                          <p:attrName>ppt_x</p:attrName>
                                          <p:attrName>ppt_y</p:attrName>
                                        </p:attrNameLst>
                                      </p:cBhvr>
                                      <p:rCtr x="7400" y="-100"/>
                                    </p:animMotion>
                                  </p:childTnLst>
                                  <p:subTnLst>
                                    <p:set>
                                      <p:cBhvr override="childStyle">
                                        <p:cTn dur="1" fill="hold" display="0" masterRel="sameClick" afterEffect="1">
                                          <p:stCondLst>
                                            <p:cond evt="end" delay="0">
                                              <p:tn val="162"/>
                                            </p:cond>
                                          </p:stCondLst>
                                        </p:cTn>
                                        <p:tgtEl>
                                          <p:spTgt spid="82"/>
                                        </p:tgtEl>
                                        <p:attrNameLst>
                                          <p:attrName>style.visibility</p:attrName>
                                        </p:attrNameLst>
                                      </p:cBhvr>
                                      <p:to>
                                        <p:strVal val="hidden"/>
                                      </p:to>
                                    </p:set>
                                  </p:subTnLst>
                                </p:cTn>
                              </p:par>
                              <p:par>
                                <p:cTn id="164" presetID="1" presetClass="entr" presetSubtype="0" fill="hold" grpId="1" nodeType="withEffect">
                                  <p:stCondLst>
                                    <p:cond delay="0"/>
                                  </p:stCondLst>
                                  <p:childTnLst>
                                    <p:set>
                                      <p:cBhvr>
                                        <p:cTn id="165" dur="1" fill="hold">
                                          <p:stCondLst>
                                            <p:cond delay="0"/>
                                          </p:stCondLst>
                                        </p:cTn>
                                        <p:tgtEl>
                                          <p:spTgt spid="83"/>
                                        </p:tgtEl>
                                        <p:attrNameLst>
                                          <p:attrName>style.visibility</p:attrName>
                                        </p:attrNameLst>
                                      </p:cBhvr>
                                      <p:to>
                                        <p:strVal val="visible"/>
                                      </p:to>
                                    </p:set>
                                  </p:childTnLst>
                                </p:cTn>
                              </p:par>
                              <p:par>
                                <p:cTn id="166" presetID="0" presetClass="path" presetSubtype="0" repeatCount="indefinite" accel="50000" fill="hold" grpId="0" nodeType="withEffect">
                                  <p:stCondLst>
                                    <p:cond delay="0"/>
                                  </p:stCondLst>
                                  <p:endCondLst>
                                    <p:cond evt="onNext" delay="0">
                                      <p:tgtEl>
                                        <p:sldTgt/>
                                      </p:tgtEl>
                                    </p:cond>
                                  </p:endCondLst>
                                  <p:childTnLst>
                                    <p:animMotion origin="layout" path="M 0.00833 4.58709E-6 C 0.01423 -0.00024 0.03194 0.00115 0.04392 -0.00209 C 0.0559 -0.00532 0.07274 -0.01226 0.08003 -0.01897 C 0.08732 -0.02568 0.07986 -0.03493 0.08715 -0.04164 C 0.09444 -0.04835 0.11093 -0.05552 0.12413 -0.05969 C 0.13732 -0.06385 0.15781 -0.06524 0.16666 -0.06662 " pathEditMode="relative" rAng="0" ptsTypes="aaaaaa">
                                      <p:cBhvr>
                                        <p:cTn id="167" dur="500" spd="-100000" fill="hold"/>
                                        <p:tgtEl>
                                          <p:spTgt spid="83"/>
                                        </p:tgtEl>
                                        <p:attrNameLst>
                                          <p:attrName>ppt_x</p:attrName>
                                          <p:attrName>ppt_y</p:attrName>
                                        </p:attrNameLst>
                                      </p:cBhvr>
                                      <p:rCtr x="7900" y="-3300"/>
                                    </p:animMotion>
                                  </p:childTnLst>
                                  <p:subTnLst>
                                    <p:set>
                                      <p:cBhvr override="childStyle">
                                        <p:cTn dur="1" fill="hold" display="0" masterRel="sameClick" afterEffect="1">
                                          <p:stCondLst>
                                            <p:cond evt="end" delay="0">
                                              <p:tn val="166"/>
                                            </p:cond>
                                          </p:stCondLst>
                                        </p:cTn>
                                        <p:tgtEl>
                                          <p:spTgt spid="83"/>
                                        </p:tgtEl>
                                        <p:attrNameLst>
                                          <p:attrName>style.visibility</p:attrName>
                                        </p:attrNameLst>
                                      </p:cBhvr>
                                      <p:to>
                                        <p:strVal val="hidden"/>
                                      </p:to>
                                    </p:set>
                                  </p:subTnLst>
                                </p:cTn>
                              </p:par>
                              <p:par>
                                <p:cTn id="168" presetID="1" presetClass="entr" presetSubtype="0" fill="hold" nodeType="withEffect">
                                  <p:stCondLst>
                                    <p:cond delay="0"/>
                                  </p:stCondLst>
                                  <p:childTnLst>
                                    <p:set>
                                      <p:cBhvr>
                                        <p:cTn id="169" dur="1" fill="hold">
                                          <p:stCondLst>
                                            <p:cond delay="0"/>
                                          </p:stCondLst>
                                        </p:cTn>
                                        <p:tgtEl>
                                          <p:spTgt spid="84"/>
                                        </p:tgtEl>
                                        <p:attrNameLst>
                                          <p:attrName>style.visibility</p:attrName>
                                        </p:attrNameLst>
                                      </p:cBhvr>
                                      <p:to>
                                        <p:strVal val="visible"/>
                                      </p:to>
                                    </p:set>
                                  </p:childTnLst>
                                </p:cTn>
                              </p:par>
                              <p:par>
                                <p:cTn id="170" presetID="1" presetClass="entr" presetSubtype="0" fill="hold" grpId="1" nodeType="withEffect">
                                  <p:stCondLst>
                                    <p:cond delay="0"/>
                                  </p:stCondLst>
                                  <p:childTnLst>
                                    <p:set>
                                      <p:cBhvr>
                                        <p:cTn id="171" dur="1" fill="hold">
                                          <p:stCondLst>
                                            <p:cond delay="0"/>
                                          </p:stCondLst>
                                        </p:cTn>
                                        <p:tgtEl>
                                          <p:spTgt spid="85"/>
                                        </p:tgtEl>
                                        <p:attrNameLst>
                                          <p:attrName>style.visibility</p:attrName>
                                        </p:attrNameLst>
                                      </p:cBhvr>
                                      <p:to>
                                        <p:strVal val="visible"/>
                                      </p:to>
                                    </p:set>
                                  </p:childTnLst>
                                </p:cTn>
                              </p:par>
                              <p:par>
                                <p:cTn id="172" presetID="0" presetClass="path" presetSubtype="0" repeatCount="indefinite" accel="50000" fill="hold" grpId="0" nodeType="withEffect">
                                  <p:stCondLst>
                                    <p:cond delay="0"/>
                                  </p:stCondLst>
                                  <p:endCondLst>
                                    <p:cond evt="onNext" delay="0">
                                      <p:tgtEl>
                                        <p:sldTgt/>
                                      </p:tgtEl>
                                    </p:cond>
                                  </p:endCondLst>
                                  <p:childTnLst>
                                    <p:animMotion origin="layout" path="M 3.05556E-6 -1.29077E-6 C 3.05556E-6 0.00162 0.01059 -0.02313 0.02118 -0.04603 " pathEditMode="relative" rAng="0" ptsTypes="aA">
                                      <p:cBhvr>
                                        <p:cTn id="173" dur="500" spd="-100000" fill="hold"/>
                                        <p:tgtEl>
                                          <p:spTgt spid="85"/>
                                        </p:tgtEl>
                                        <p:attrNameLst>
                                          <p:attrName>ppt_x</p:attrName>
                                          <p:attrName>ppt_y</p:attrName>
                                        </p:attrNameLst>
                                      </p:cBhvr>
                                      <p:rCtr x="1100" y="-2200"/>
                                    </p:animMotion>
                                  </p:childTnLst>
                                  <p:subTnLst>
                                    <p:set>
                                      <p:cBhvr override="childStyle">
                                        <p:cTn dur="1" fill="hold" display="0" masterRel="sameClick" afterEffect="1">
                                          <p:stCondLst>
                                            <p:cond evt="end" delay="0">
                                              <p:tn val="172"/>
                                            </p:cond>
                                          </p:stCondLst>
                                        </p:cTn>
                                        <p:tgtEl>
                                          <p:spTgt spid="85"/>
                                        </p:tgtEl>
                                        <p:attrNameLst>
                                          <p:attrName>style.visibility</p:attrName>
                                        </p:attrNameLst>
                                      </p:cBhvr>
                                      <p:to>
                                        <p:strVal val="hidden"/>
                                      </p:to>
                                    </p:set>
                                  </p:subTnLst>
                                </p:cTn>
                              </p:par>
                              <p:par>
                                <p:cTn id="174" presetID="1" presetClass="entr" presetSubtype="0" fill="hold" grpId="0" nodeType="withEffect">
                                  <p:stCondLst>
                                    <p:cond delay="500"/>
                                  </p:stCondLst>
                                  <p:childTnLst>
                                    <p:set>
                                      <p:cBhvr>
                                        <p:cTn id="175" dur="1" fill="hold">
                                          <p:stCondLst>
                                            <p:cond delay="0"/>
                                          </p:stCondLst>
                                        </p:cTn>
                                        <p:tgtEl>
                                          <p:spTgt spid="86"/>
                                        </p:tgtEl>
                                        <p:attrNameLst>
                                          <p:attrName>style.visibility</p:attrName>
                                        </p:attrNameLst>
                                      </p:cBhvr>
                                      <p:to>
                                        <p:strVal val="visible"/>
                                      </p:to>
                                    </p:set>
                                  </p:childTnLst>
                                </p:cTn>
                              </p:par>
                              <p:par>
                                <p:cTn id="176" presetID="1" presetClass="exit" presetSubtype="0" fill="hold" grpId="1" nodeType="withEffect">
                                  <p:stCondLst>
                                    <p:cond delay="500"/>
                                  </p:stCondLst>
                                  <p:childTnLst>
                                    <p:set>
                                      <p:cBhvr>
                                        <p:cTn id="177" dur="1" fill="hold">
                                          <p:stCondLst>
                                            <p:cond delay="0"/>
                                          </p:stCondLst>
                                        </p:cTn>
                                        <p:tgtEl>
                                          <p:spTgt spid="65"/>
                                        </p:tgtEl>
                                        <p:attrNameLst>
                                          <p:attrName>style.visibility</p:attrName>
                                        </p:attrNameLst>
                                      </p:cBhvr>
                                      <p:to>
                                        <p:strVal val="hidden"/>
                                      </p:to>
                                    </p:set>
                                  </p:childTnLst>
                                </p:cTn>
                              </p:par>
                              <p:par>
                                <p:cTn id="178" presetID="1" presetClass="entr" presetSubtype="0" fill="hold" grpId="0" nodeType="withEffect">
                                  <p:stCondLst>
                                    <p:cond delay="1000"/>
                                  </p:stCondLst>
                                  <p:childTnLst>
                                    <p:set>
                                      <p:cBhvr>
                                        <p:cTn id="179" dur="1" fill="hold">
                                          <p:stCondLst>
                                            <p:cond delay="0"/>
                                          </p:stCondLst>
                                        </p:cTn>
                                        <p:tgtEl>
                                          <p:spTgt spid="87"/>
                                        </p:tgtEl>
                                        <p:attrNameLst>
                                          <p:attrName>style.visibility</p:attrName>
                                        </p:attrNameLst>
                                      </p:cBhvr>
                                      <p:to>
                                        <p:strVal val="visible"/>
                                      </p:to>
                                    </p:set>
                                  </p:childTnLst>
                                </p:cTn>
                              </p:par>
                              <p:par>
                                <p:cTn id="180" presetID="1" presetClass="exit" presetSubtype="0" fill="hold" grpId="1" nodeType="withEffect">
                                  <p:stCondLst>
                                    <p:cond delay="1000"/>
                                  </p:stCondLst>
                                  <p:childTnLst>
                                    <p:set>
                                      <p:cBhvr>
                                        <p:cTn id="181" dur="1" fill="hold">
                                          <p:stCondLst>
                                            <p:cond delay="0"/>
                                          </p:stCondLst>
                                        </p:cTn>
                                        <p:tgtEl>
                                          <p:spTgt spid="61"/>
                                        </p:tgtEl>
                                        <p:attrNameLst>
                                          <p:attrName>style.visibility</p:attrName>
                                        </p:attrNameLst>
                                      </p:cBhvr>
                                      <p:to>
                                        <p:strVal val="hidden"/>
                                      </p:to>
                                    </p:set>
                                  </p:childTnLst>
                                </p:cTn>
                              </p:par>
                              <p:par>
                                <p:cTn id="182" presetID="1" presetClass="entr" presetSubtype="0" fill="hold" grpId="0" nodeType="withEffect">
                                  <p:stCondLst>
                                    <p:cond delay="1500"/>
                                  </p:stCondLst>
                                  <p:childTnLst>
                                    <p:set>
                                      <p:cBhvr>
                                        <p:cTn id="183" dur="1" fill="hold">
                                          <p:stCondLst>
                                            <p:cond delay="0"/>
                                          </p:stCondLst>
                                        </p:cTn>
                                        <p:tgtEl>
                                          <p:spTgt spid="88"/>
                                        </p:tgtEl>
                                        <p:attrNameLst>
                                          <p:attrName>style.visibility</p:attrName>
                                        </p:attrNameLst>
                                      </p:cBhvr>
                                      <p:to>
                                        <p:strVal val="visible"/>
                                      </p:to>
                                    </p:set>
                                  </p:childTnLst>
                                </p:cTn>
                              </p:par>
                              <p:par>
                                <p:cTn id="184" presetID="1" presetClass="exit" presetSubtype="0" fill="hold" grpId="1" nodeType="withEffect">
                                  <p:stCondLst>
                                    <p:cond delay="1500"/>
                                  </p:stCondLst>
                                  <p:childTnLst>
                                    <p:set>
                                      <p:cBhvr>
                                        <p:cTn id="185" dur="1" fill="hold">
                                          <p:stCondLst>
                                            <p:cond delay="0"/>
                                          </p:stCondLst>
                                        </p:cTn>
                                        <p:tgtEl>
                                          <p:spTgt spid="62"/>
                                        </p:tgtEl>
                                        <p:attrNameLst>
                                          <p:attrName>style.visibility</p:attrName>
                                        </p:attrNameLst>
                                      </p:cBhvr>
                                      <p:to>
                                        <p:strVal val="hidden"/>
                                      </p:to>
                                    </p:set>
                                  </p:childTnLst>
                                </p:cTn>
                              </p:par>
                              <p:par>
                                <p:cTn id="186" presetID="1" presetClass="entr" presetSubtype="0" fill="hold" grpId="0" nodeType="withEffect">
                                  <p:stCondLst>
                                    <p:cond delay="2000"/>
                                  </p:stCondLst>
                                  <p:childTnLst>
                                    <p:set>
                                      <p:cBhvr>
                                        <p:cTn id="187" dur="1" fill="hold">
                                          <p:stCondLst>
                                            <p:cond delay="0"/>
                                          </p:stCondLst>
                                        </p:cTn>
                                        <p:tgtEl>
                                          <p:spTgt spid="89"/>
                                        </p:tgtEl>
                                        <p:attrNameLst>
                                          <p:attrName>style.visibility</p:attrName>
                                        </p:attrNameLst>
                                      </p:cBhvr>
                                      <p:to>
                                        <p:strVal val="visible"/>
                                      </p:to>
                                    </p:set>
                                  </p:childTnLst>
                                </p:cTn>
                              </p:par>
                              <p:par>
                                <p:cTn id="188" presetID="1" presetClass="exit" presetSubtype="0" fill="hold" grpId="1" nodeType="withEffect">
                                  <p:stCondLst>
                                    <p:cond delay="2000"/>
                                  </p:stCondLst>
                                  <p:childTnLst>
                                    <p:set>
                                      <p:cBhvr>
                                        <p:cTn id="189" dur="1" fill="hold">
                                          <p:stCondLst>
                                            <p:cond delay="0"/>
                                          </p:stCondLst>
                                        </p:cTn>
                                        <p:tgtEl>
                                          <p:spTgt spid="68"/>
                                        </p:tgtEl>
                                        <p:attrNameLst>
                                          <p:attrName>style.visibility</p:attrName>
                                        </p:attrNameLst>
                                      </p:cBhvr>
                                      <p:to>
                                        <p:strVal val="hidden"/>
                                      </p:to>
                                    </p:set>
                                  </p:childTnLst>
                                </p:cTn>
                              </p:par>
                              <p:par>
                                <p:cTn id="190" presetID="1" presetClass="entr" presetSubtype="0" fill="hold" grpId="0" nodeType="withEffect">
                                  <p:stCondLst>
                                    <p:cond delay="2500"/>
                                  </p:stCondLst>
                                  <p:childTnLst>
                                    <p:set>
                                      <p:cBhvr>
                                        <p:cTn id="191" dur="1" fill="hold">
                                          <p:stCondLst>
                                            <p:cond delay="0"/>
                                          </p:stCondLst>
                                        </p:cTn>
                                        <p:tgtEl>
                                          <p:spTgt spid="90"/>
                                        </p:tgtEl>
                                        <p:attrNameLst>
                                          <p:attrName>style.visibility</p:attrName>
                                        </p:attrNameLst>
                                      </p:cBhvr>
                                      <p:to>
                                        <p:strVal val="visible"/>
                                      </p:to>
                                    </p:set>
                                  </p:childTnLst>
                                </p:cTn>
                              </p:par>
                              <p:par>
                                <p:cTn id="192" presetID="1" presetClass="exit" presetSubtype="0" fill="hold" grpId="1" nodeType="withEffect">
                                  <p:stCondLst>
                                    <p:cond delay="2500"/>
                                  </p:stCondLst>
                                  <p:childTnLst>
                                    <p:set>
                                      <p:cBhvr>
                                        <p:cTn id="193" dur="1" fill="hold">
                                          <p:stCondLst>
                                            <p:cond delay="0"/>
                                          </p:stCondLst>
                                        </p:cTn>
                                        <p:tgtEl>
                                          <p:spTgt spid="66"/>
                                        </p:tgtEl>
                                        <p:attrNameLst>
                                          <p:attrName>style.visibility</p:attrName>
                                        </p:attrNameLst>
                                      </p:cBhvr>
                                      <p:to>
                                        <p:strVal val="hidden"/>
                                      </p:to>
                                    </p:set>
                                  </p:childTnLst>
                                </p:cTn>
                              </p:par>
                              <p:par>
                                <p:cTn id="194" presetID="1" presetClass="entr" presetSubtype="0" fill="hold" grpId="0" nodeType="withEffect">
                                  <p:stCondLst>
                                    <p:cond delay="3000"/>
                                  </p:stCondLst>
                                  <p:childTnLst>
                                    <p:set>
                                      <p:cBhvr>
                                        <p:cTn id="195" dur="1" fill="hold">
                                          <p:stCondLst>
                                            <p:cond delay="0"/>
                                          </p:stCondLst>
                                        </p:cTn>
                                        <p:tgtEl>
                                          <p:spTgt spid="91"/>
                                        </p:tgtEl>
                                        <p:attrNameLst>
                                          <p:attrName>style.visibility</p:attrName>
                                        </p:attrNameLst>
                                      </p:cBhvr>
                                      <p:to>
                                        <p:strVal val="visible"/>
                                      </p:to>
                                    </p:set>
                                  </p:childTnLst>
                                </p:cTn>
                              </p:par>
                              <p:par>
                                <p:cTn id="196" presetID="1" presetClass="exit" presetSubtype="0" fill="hold" grpId="1" nodeType="withEffect">
                                  <p:stCondLst>
                                    <p:cond delay="3000"/>
                                  </p:stCondLst>
                                  <p:childTnLst>
                                    <p:set>
                                      <p:cBhvr>
                                        <p:cTn id="197" dur="1" fill="hold">
                                          <p:stCondLst>
                                            <p:cond delay="0"/>
                                          </p:stCondLst>
                                        </p:cTn>
                                        <p:tgtEl>
                                          <p:spTgt spid="63"/>
                                        </p:tgtEl>
                                        <p:attrNameLst>
                                          <p:attrName>style.visibility</p:attrName>
                                        </p:attrNameLst>
                                      </p:cBhvr>
                                      <p:to>
                                        <p:strVal val="hidden"/>
                                      </p:to>
                                    </p:set>
                                  </p:childTnLst>
                                </p:cTn>
                              </p:par>
                              <p:par>
                                <p:cTn id="198" presetID="1" presetClass="entr" presetSubtype="0" fill="hold" grpId="0" nodeType="withEffect">
                                  <p:stCondLst>
                                    <p:cond delay="3500"/>
                                  </p:stCondLst>
                                  <p:childTnLst>
                                    <p:set>
                                      <p:cBhvr>
                                        <p:cTn id="199" dur="1" fill="hold">
                                          <p:stCondLst>
                                            <p:cond delay="0"/>
                                          </p:stCondLst>
                                        </p:cTn>
                                        <p:tgtEl>
                                          <p:spTgt spid="92"/>
                                        </p:tgtEl>
                                        <p:attrNameLst>
                                          <p:attrName>style.visibility</p:attrName>
                                        </p:attrNameLst>
                                      </p:cBhvr>
                                      <p:to>
                                        <p:strVal val="visible"/>
                                      </p:to>
                                    </p:set>
                                  </p:childTnLst>
                                </p:cTn>
                              </p:par>
                              <p:par>
                                <p:cTn id="200" presetID="1" presetClass="exit" presetSubtype="0" fill="hold" grpId="1" nodeType="withEffect">
                                  <p:stCondLst>
                                    <p:cond delay="3500"/>
                                  </p:stCondLst>
                                  <p:childTnLst>
                                    <p:set>
                                      <p:cBhvr>
                                        <p:cTn id="201" dur="1" fill="hold">
                                          <p:stCondLst>
                                            <p:cond delay="0"/>
                                          </p:stCondLst>
                                        </p:cTn>
                                        <p:tgtEl>
                                          <p:spTgt spid="64"/>
                                        </p:tgtEl>
                                        <p:attrNameLst>
                                          <p:attrName>style.visibility</p:attrName>
                                        </p:attrNameLst>
                                      </p:cBhvr>
                                      <p:to>
                                        <p:strVal val="hidden"/>
                                      </p:to>
                                    </p:set>
                                  </p:childTnLst>
                                </p:cTn>
                              </p:par>
                              <p:par>
                                <p:cTn id="202" presetID="1" presetClass="entr" presetSubtype="0" fill="hold" grpId="0" nodeType="withEffect">
                                  <p:stCondLst>
                                    <p:cond delay="4000"/>
                                  </p:stCondLst>
                                  <p:childTnLst>
                                    <p:set>
                                      <p:cBhvr>
                                        <p:cTn id="203" dur="1" fill="hold">
                                          <p:stCondLst>
                                            <p:cond delay="0"/>
                                          </p:stCondLst>
                                        </p:cTn>
                                        <p:tgtEl>
                                          <p:spTgt spid="93"/>
                                        </p:tgtEl>
                                        <p:attrNameLst>
                                          <p:attrName>style.visibility</p:attrName>
                                        </p:attrNameLst>
                                      </p:cBhvr>
                                      <p:to>
                                        <p:strVal val="visible"/>
                                      </p:to>
                                    </p:set>
                                  </p:childTnLst>
                                </p:cTn>
                              </p:par>
                              <p:par>
                                <p:cTn id="204" presetID="1" presetClass="exit" presetSubtype="0" fill="hold" grpId="1" nodeType="withEffect">
                                  <p:stCondLst>
                                    <p:cond delay="4000"/>
                                  </p:stCondLst>
                                  <p:childTnLst>
                                    <p:set>
                                      <p:cBhvr>
                                        <p:cTn id="205" dur="1" fill="hold">
                                          <p:stCondLst>
                                            <p:cond delay="0"/>
                                          </p:stCondLst>
                                        </p:cTn>
                                        <p:tgtEl>
                                          <p:spTgt spid="6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2" nodeType="clickEffect">
                                  <p:stCondLst>
                                    <p:cond delay="0"/>
                                  </p:stCondLst>
                                  <p:childTnLst>
                                    <p:set>
                                      <p:cBhvr>
                                        <p:cTn id="209" dur="1" fill="hold">
                                          <p:stCondLst>
                                            <p:cond delay="0"/>
                                          </p:stCondLst>
                                        </p:cTn>
                                        <p:tgtEl>
                                          <p:spTgt spid="81"/>
                                        </p:tgtEl>
                                        <p:attrNameLst>
                                          <p:attrName>style.visibility</p:attrName>
                                        </p:attrNameLst>
                                      </p:cBhvr>
                                      <p:to>
                                        <p:strVal val="hidden"/>
                                      </p:to>
                                    </p:set>
                                  </p:childTnLst>
                                </p:cTn>
                              </p:par>
                              <p:par>
                                <p:cTn id="210" presetID="1" presetClass="exit" presetSubtype="0" fill="hold" grpId="2" nodeType="withEffect">
                                  <p:stCondLst>
                                    <p:cond delay="0"/>
                                  </p:stCondLst>
                                  <p:childTnLst>
                                    <p:set>
                                      <p:cBhvr>
                                        <p:cTn id="211" dur="1" fill="hold">
                                          <p:stCondLst>
                                            <p:cond delay="0"/>
                                          </p:stCondLst>
                                        </p:cTn>
                                        <p:tgtEl>
                                          <p:spTgt spid="82"/>
                                        </p:tgtEl>
                                        <p:attrNameLst>
                                          <p:attrName>style.visibility</p:attrName>
                                        </p:attrNameLst>
                                      </p:cBhvr>
                                      <p:to>
                                        <p:strVal val="hidden"/>
                                      </p:to>
                                    </p:set>
                                  </p:childTnLst>
                                </p:cTn>
                              </p:par>
                              <p:par>
                                <p:cTn id="212" presetID="1" presetClass="exit" presetSubtype="0" fill="hold" grpId="2" nodeType="withEffect">
                                  <p:stCondLst>
                                    <p:cond delay="0"/>
                                  </p:stCondLst>
                                  <p:childTnLst>
                                    <p:set>
                                      <p:cBhvr>
                                        <p:cTn id="213" dur="1" fill="hold">
                                          <p:stCondLst>
                                            <p:cond delay="0"/>
                                          </p:stCondLst>
                                        </p:cTn>
                                        <p:tgtEl>
                                          <p:spTgt spid="83"/>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85"/>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2000"/>
                                        <p:tgtEl>
                                          <p:spTgt spid="84"/>
                                        </p:tgtEl>
                                      </p:cBhvr>
                                    </p:animEffect>
                                    <p:set>
                                      <p:cBhvr>
                                        <p:cTn id="218" dur="1" fill="hold">
                                          <p:stCondLst>
                                            <p:cond delay="1999"/>
                                          </p:stCondLst>
                                        </p:cTn>
                                        <p:tgtEl>
                                          <p:spTgt spid="84"/>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35" presetClass="emph" presetSubtype="0" repeatCount="3000" fill="hold" nodeType="clickEffect">
                                  <p:stCondLst>
                                    <p:cond delay="0"/>
                                  </p:stCondLst>
                                  <p:childTnLst>
                                    <p:anim calcmode="discrete" valueType="str">
                                      <p:cBhvr>
                                        <p:cTn id="222" dur="500" fill="hold"/>
                                        <p:tgtEl>
                                          <p:spTgt spid="31"/>
                                        </p:tgtEl>
                                        <p:attrNameLst>
                                          <p:attrName>style.visibility</p:attrName>
                                        </p:attrNameLst>
                                      </p:cBhvr>
                                      <p:tavLst>
                                        <p:tav tm="0">
                                          <p:val>
                                            <p:strVal val="hidden"/>
                                          </p:val>
                                        </p:tav>
                                        <p:tav tm="50000">
                                          <p:val>
                                            <p:strVal val="visible"/>
                                          </p:val>
                                        </p:tav>
                                      </p:tavLst>
                                    </p:anim>
                                  </p:childTnLst>
                                </p:cTn>
                              </p:par>
                            </p:childTnLst>
                          </p:cTn>
                        </p:par>
                        <p:par>
                          <p:cTn id="223" fill="hold">
                            <p:stCondLst>
                              <p:cond delay="1500"/>
                            </p:stCondLst>
                            <p:childTnLst>
                              <p:par>
                                <p:cTn id="224" presetID="1" presetClass="entr" presetSubtype="0" fill="hold" grpId="1" nodeType="afterEffect">
                                  <p:stCondLst>
                                    <p:cond delay="0"/>
                                  </p:stCondLst>
                                  <p:childTnLst>
                                    <p:set>
                                      <p:cBhvr>
                                        <p:cTn id="225" dur="1" fill="hold">
                                          <p:stCondLst>
                                            <p:cond delay="0"/>
                                          </p:stCondLst>
                                        </p:cTn>
                                        <p:tgtEl>
                                          <p:spTgt spid="100"/>
                                        </p:tgtEl>
                                        <p:attrNameLst>
                                          <p:attrName>style.visibility</p:attrName>
                                        </p:attrNameLst>
                                      </p:cBhvr>
                                      <p:to>
                                        <p:strVal val="visible"/>
                                      </p:to>
                                    </p:set>
                                  </p:childTnLst>
                                </p:cTn>
                              </p:par>
                            </p:childTnLst>
                          </p:cTn>
                        </p:par>
                        <p:par>
                          <p:cTn id="226" fill="hold">
                            <p:stCondLst>
                              <p:cond delay="1500"/>
                            </p:stCondLst>
                            <p:childTnLst>
                              <p:par>
                                <p:cTn id="227" presetID="0" presetClass="path" presetSubtype="0" repeatCount="indefinite" accel="50000" fill="hold" grpId="0" nodeType="afterEffect">
                                  <p:stCondLst>
                                    <p:cond delay="0"/>
                                  </p:stCondLst>
                                  <p:endCondLst>
                                    <p:cond evt="onNext" delay="0">
                                      <p:tgtEl>
                                        <p:sldTgt/>
                                      </p:tgtEl>
                                    </p:cond>
                                  </p:endCondLst>
                                  <p:childTnLst>
                                    <p:animMotion origin="layout" path="M 3.33333E-6 0.00323 C 3.33333E-6 0.00185 0.01024 0.02475 0.02048 0.04649 " pathEditMode="relative" rAng="0" ptsTypes="aA">
                                      <p:cBhvr>
                                        <p:cTn id="228" dur="1000" spd="-100000" fill="hold"/>
                                        <p:tgtEl>
                                          <p:spTgt spid="100"/>
                                        </p:tgtEl>
                                        <p:attrNameLst>
                                          <p:attrName>ppt_x</p:attrName>
                                          <p:attrName>ppt_y</p:attrName>
                                        </p:attrNameLst>
                                      </p:cBhvr>
                                      <p:rCtr x="1000" y="2100"/>
                                    </p:animMotion>
                                  </p:childTnLst>
                                  <p:subTnLst>
                                    <p:set>
                                      <p:cBhvr override="childStyle">
                                        <p:cTn dur="1" fill="hold" display="0" masterRel="sameClick" afterEffect="1">
                                          <p:stCondLst>
                                            <p:cond evt="end" delay="0">
                                              <p:tn val="227"/>
                                            </p:cond>
                                          </p:stCondLst>
                                        </p:cTn>
                                        <p:tgtEl>
                                          <p:spTgt spid="100"/>
                                        </p:tgtEl>
                                        <p:attrNameLst>
                                          <p:attrName>style.visibility</p:attrName>
                                        </p:attrNameLst>
                                      </p:cBhvr>
                                      <p:to>
                                        <p:strVal val="hidden"/>
                                      </p:to>
                                    </p:set>
                                  </p:subTnLst>
                                </p:cTn>
                              </p:par>
                              <p:par>
                                <p:cTn id="229" presetID="1" presetClass="entr" presetSubtype="0" fill="hold" nodeType="withEffect">
                                  <p:stCondLst>
                                    <p:cond delay="0"/>
                                  </p:stCondLst>
                                  <p:childTnLst>
                                    <p:set>
                                      <p:cBhvr>
                                        <p:cTn id="230" dur="1" fill="hold">
                                          <p:stCondLst>
                                            <p:cond delay="0"/>
                                          </p:stCondLst>
                                        </p:cTn>
                                        <p:tgtEl>
                                          <p:spTgt spid="102"/>
                                        </p:tgtEl>
                                        <p:attrNameLst>
                                          <p:attrName>style.visibility</p:attrName>
                                        </p:attrNameLst>
                                      </p:cBhvr>
                                      <p:to>
                                        <p:strVal val="visible"/>
                                      </p:to>
                                    </p:set>
                                  </p:childTnLst>
                                </p:cTn>
                              </p:par>
                              <p:par>
                                <p:cTn id="231" presetID="1" presetClass="exit" presetSubtype="0" fill="hold" grpId="1" nodeType="withEffect">
                                  <p:stCondLst>
                                    <p:cond delay="1000"/>
                                  </p:stCondLst>
                                  <p:childTnLst>
                                    <p:set>
                                      <p:cBhvr>
                                        <p:cTn id="232" dur="1" fill="hold">
                                          <p:stCondLst>
                                            <p:cond delay="0"/>
                                          </p:stCondLst>
                                        </p:cTn>
                                        <p:tgtEl>
                                          <p:spTgt spid="86"/>
                                        </p:tgtEl>
                                        <p:attrNameLst>
                                          <p:attrName>style.visibility</p:attrName>
                                        </p:attrNameLst>
                                      </p:cBhvr>
                                      <p:to>
                                        <p:strVal val="hidden"/>
                                      </p:to>
                                    </p:set>
                                  </p:childTnLst>
                                </p:cTn>
                              </p:par>
                              <p:par>
                                <p:cTn id="233" presetID="1" presetClass="exit" presetSubtype="0" fill="hold" grpId="1" nodeType="withEffect">
                                  <p:stCondLst>
                                    <p:cond delay="1000"/>
                                  </p:stCondLst>
                                  <p:childTnLst>
                                    <p:set>
                                      <p:cBhvr>
                                        <p:cTn id="234" dur="1" fill="hold">
                                          <p:stCondLst>
                                            <p:cond delay="0"/>
                                          </p:stCondLst>
                                        </p:cTn>
                                        <p:tgtEl>
                                          <p:spTgt spid="87"/>
                                        </p:tgtEl>
                                        <p:attrNameLst>
                                          <p:attrName>style.visibility</p:attrName>
                                        </p:attrNameLst>
                                      </p:cBhvr>
                                      <p:to>
                                        <p:strVal val="hidden"/>
                                      </p:to>
                                    </p:set>
                                  </p:childTnLst>
                                </p:cTn>
                              </p:par>
                              <p:par>
                                <p:cTn id="235" presetID="1" presetClass="exit" presetSubtype="0" fill="hold" grpId="1" nodeType="withEffect">
                                  <p:stCondLst>
                                    <p:cond delay="2000"/>
                                  </p:stCondLst>
                                  <p:childTnLst>
                                    <p:set>
                                      <p:cBhvr>
                                        <p:cTn id="236" dur="1" fill="hold">
                                          <p:stCondLst>
                                            <p:cond delay="0"/>
                                          </p:stCondLst>
                                        </p:cTn>
                                        <p:tgtEl>
                                          <p:spTgt spid="88"/>
                                        </p:tgtEl>
                                        <p:attrNameLst>
                                          <p:attrName>style.visibility</p:attrName>
                                        </p:attrNameLst>
                                      </p:cBhvr>
                                      <p:to>
                                        <p:strVal val="hidden"/>
                                      </p:to>
                                    </p:set>
                                  </p:childTnLst>
                                </p:cTn>
                              </p:par>
                              <p:par>
                                <p:cTn id="237" presetID="1" presetClass="exit" presetSubtype="0" fill="hold" grpId="1" nodeType="withEffect">
                                  <p:stCondLst>
                                    <p:cond delay="2000"/>
                                  </p:stCondLst>
                                  <p:childTnLst>
                                    <p:set>
                                      <p:cBhvr>
                                        <p:cTn id="238" dur="1" fill="hold">
                                          <p:stCondLst>
                                            <p:cond delay="0"/>
                                          </p:stCondLst>
                                        </p:cTn>
                                        <p:tgtEl>
                                          <p:spTgt spid="89"/>
                                        </p:tgtEl>
                                        <p:attrNameLst>
                                          <p:attrName>style.visibility</p:attrName>
                                        </p:attrNameLst>
                                      </p:cBhvr>
                                      <p:to>
                                        <p:strVal val="hidden"/>
                                      </p:to>
                                    </p:set>
                                  </p:childTnLst>
                                </p:cTn>
                              </p:par>
                              <p:par>
                                <p:cTn id="239" presetID="1" presetClass="exit" presetSubtype="0" fill="hold" grpId="1" nodeType="withEffect">
                                  <p:stCondLst>
                                    <p:cond delay="2000"/>
                                  </p:stCondLst>
                                  <p:childTnLst>
                                    <p:set>
                                      <p:cBhvr>
                                        <p:cTn id="240" dur="1" fill="hold">
                                          <p:stCondLst>
                                            <p:cond delay="0"/>
                                          </p:stCondLst>
                                        </p:cTn>
                                        <p:tgtEl>
                                          <p:spTgt spid="90"/>
                                        </p:tgtEl>
                                        <p:attrNameLst>
                                          <p:attrName>style.visibility</p:attrName>
                                        </p:attrNameLst>
                                      </p:cBhvr>
                                      <p:to>
                                        <p:strVal val="hidden"/>
                                      </p:to>
                                    </p:set>
                                  </p:childTnLst>
                                </p:cTn>
                              </p:par>
                              <p:par>
                                <p:cTn id="241" presetID="1" presetClass="exit" presetSubtype="0" fill="hold" grpId="1" nodeType="withEffect">
                                  <p:stCondLst>
                                    <p:cond delay="3000"/>
                                  </p:stCondLst>
                                  <p:childTnLst>
                                    <p:set>
                                      <p:cBhvr>
                                        <p:cTn id="242" dur="1" fill="hold">
                                          <p:stCondLst>
                                            <p:cond delay="0"/>
                                          </p:stCondLst>
                                        </p:cTn>
                                        <p:tgtEl>
                                          <p:spTgt spid="91"/>
                                        </p:tgtEl>
                                        <p:attrNameLst>
                                          <p:attrName>style.visibility</p:attrName>
                                        </p:attrNameLst>
                                      </p:cBhvr>
                                      <p:to>
                                        <p:strVal val="hidden"/>
                                      </p:to>
                                    </p:set>
                                  </p:childTnLst>
                                </p:cTn>
                              </p:par>
                              <p:par>
                                <p:cTn id="243" presetID="1" presetClass="exit" presetSubtype="0" fill="hold" grpId="1" nodeType="withEffect">
                                  <p:stCondLst>
                                    <p:cond delay="3000"/>
                                  </p:stCondLst>
                                  <p:childTnLst>
                                    <p:set>
                                      <p:cBhvr>
                                        <p:cTn id="244" dur="1" fill="hold">
                                          <p:stCondLst>
                                            <p:cond delay="0"/>
                                          </p:stCondLst>
                                        </p:cTn>
                                        <p:tgtEl>
                                          <p:spTgt spid="92"/>
                                        </p:tgtEl>
                                        <p:attrNameLst>
                                          <p:attrName>style.visibility</p:attrName>
                                        </p:attrNameLst>
                                      </p:cBhvr>
                                      <p:to>
                                        <p:strVal val="hidden"/>
                                      </p:to>
                                    </p:set>
                                  </p:childTnLst>
                                </p:cTn>
                              </p:par>
                              <p:par>
                                <p:cTn id="245" presetID="1" presetClass="exit" presetSubtype="0" fill="hold" grpId="1" nodeType="withEffect">
                                  <p:stCondLst>
                                    <p:cond delay="4000"/>
                                  </p:stCondLst>
                                  <p:childTnLst>
                                    <p:set>
                                      <p:cBhvr>
                                        <p:cTn id="246" dur="1" fill="hold">
                                          <p:stCondLst>
                                            <p:cond delay="0"/>
                                          </p:stCondLst>
                                        </p:cTn>
                                        <p:tgtEl>
                                          <p:spTgt spid="93"/>
                                        </p:tgtEl>
                                        <p:attrNameLst>
                                          <p:attrName>style.visibility</p:attrName>
                                        </p:attrNameLst>
                                      </p:cBhvr>
                                      <p:to>
                                        <p:strVal val="hidden"/>
                                      </p:to>
                                    </p:set>
                                  </p:childTnLst>
                                </p:cTn>
                              </p:par>
                              <p:par>
                                <p:cTn id="247" presetID="1" presetClass="entr" presetSubtype="0" fill="hold" grpId="2" nodeType="withEffect">
                                  <p:stCondLst>
                                    <p:cond delay="500"/>
                                  </p:stCondLst>
                                  <p:childTnLst>
                                    <p:set>
                                      <p:cBhvr>
                                        <p:cTn id="248" dur="1" fill="hold">
                                          <p:stCondLst>
                                            <p:cond delay="0"/>
                                          </p:stCondLst>
                                        </p:cTn>
                                        <p:tgtEl>
                                          <p:spTgt spid="99"/>
                                        </p:tgtEl>
                                        <p:attrNameLst>
                                          <p:attrName>style.visibility</p:attrName>
                                        </p:attrNameLst>
                                      </p:cBhvr>
                                      <p:to>
                                        <p:strVal val="visible"/>
                                      </p:to>
                                    </p:set>
                                  </p:childTnLst>
                                </p:cTn>
                              </p:par>
                              <p:par>
                                <p:cTn id="249" presetID="0" presetClass="path" presetSubtype="0" repeatCount="indefinite" accel="50000" fill="hold" grpId="0" nodeType="withEffect">
                                  <p:stCondLst>
                                    <p:cond delay="500"/>
                                  </p:stCondLst>
                                  <p:endCondLst>
                                    <p:cond evt="onNext" delay="0">
                                      <p:tgtEl>
                                        <p:sldTgt/>
                                      </p:tgtEl>
                                    </p:cond>
                                  </p:endCondLst>
                                  <p:childTnLst>
                                    <p:animMotion origin="layout" path="M 3.33333E-6 -3.35647E-6 C 3.33333E-6 0.00023 0.0743 -0.003 0.14861 -0.00601 " pathEditMode="relative" rAng="0" ptsTypes="aA">
                                      <p:cBhvr>
                                        <p:cTn id="250" dur="1000" spd="-100000" fill="hold"/>
                                        <p:tgtEl>
                                          <p:spTgt spid="99"/>
                                        </p:tgtEl>
                                        <p:attrNameLst>
                                          <p:attrName>ppt_x</p:attrName>
                                          <p:attrName>ppt_y</p:attrName>
                                        </p:attrNameLst>
                                      </p:cBhvr>
                                      <p:rCtr x="7400" y="-300"/>
                                    </p:animMotion>
                                  </p:childTnLst>
                                  <p:subTnLst>
                                    <p:set>
                                      <p:cBhvr override="childStyle">
                                        <p:cTn dur="1" fill="hold" display="0" masterRel="sameClick" afterEffect="1">
                                          <p:stCondLst>
                                            <p:cond evt="end" delay="0">
                                              <p:tn val="249"/>
                                            </p:cond>
                                          </p:stCondLst>
                                        </p:cTn>
                                        <p:tgtEl>
                                          <p:spTgt spid="99"/>
                                        </p:tgtEl>
                                        <p:attrNameLst>
                                          <p:attrName>style.visibility</p:attrName>
                                        </p:attrNameLst>
                                      </p:cBhvr>
                                      <p:to>
                                        <p:strVal val="hidden"/>
                                      </p:to>
                                    </p:set>
                                  </p:subTnLst>
                                </p:cTn>
                              </p:par>
                            </p:childTnLst>
                          </p:cTn>
                        </p:par>
                      </p:childTnLst>
                    </p:cTn>
                  </p:par>
                  <p:par>
                    <p:cTn id="251" fill="hold">
                      <p:stCondLst>
                        <p:cond delay="indefinite"/>
                      </p:stCondLst>
                      <p:childTnLst>
                        <p:par>
                          <p:cTn id="252" fill="hold">
                            <p:stCondLst>
                              <p:cond delay="0"/>
                            </p:stCondLst>
                            <p:childTnLst>
                              <p:par>
                                <p:cTn id="253" presetID="1" presetClass="exit" presetSubtype="0" fill="hold" grpId="1" nodeType="clickEffect">
                                  <p:stCondLst>
                                    <p:cond delay="0"/>
                                  </p:stCondLst>
                                  <p:childTnLst>
                                    <p:set>
                                      <p:cBhvr>
                                        <p:cTn id="254" dur="1" fill="hold">
                                          <p:stCondLst>
                                            <p:cond delay="0"/>
                                          </p:stCondLst>
                                        </p:cTn>
                                        <p:tgtEl>
                                          <p:spTgt spid="99"/>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100"/>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2000"/>
                                        <p:tgtEl>
                                          <p:spTgt spid="102"/>
                                        </p:tgtEl>
                                      </p:cBhvr>
                                    </p:animEffect>
                                    <p:set>
                                      <p:cBhvr>
                                        <p:cTn id="259" dur="1" fill="hold">
                                          <p:stCondLst>
                                            <p:cond delay="1999"/>
                                          </p:stCondLst>
                                        </p:cTn>
                                        <p:tgtEl>
                                          <p:spTgt spid="102"/>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0" presetClass="exit" presetSubtype="0" fill="hold" nodeType="clickEffect">
                                  <p:stCondLst>
                                    <p:cond delay="0"/>
                                  </p:stCondLst>
                                  <p:childTnLst>
                                    <p:animEffect transition="out" filter="fade">
                                      <p:cBhvr>
                                        <p:cTn id="263" dur="2000"/>
                                        <p:tgtEl>
                                          <p:spTgt spid="31"/>
                                        </p:tgtEl>
                                      </p:cBhvr>
                                    </p:animEffect>
                                    <p:set>
                                      <p:cBhvr>
                                        <p:cTn id="264" dur="1" fill="hold">
                                          <p:stCondLst>
                                            <p:cond delay="1999"/>
                                          </p:stCondLst>
                                        </p:cTn>
                                        <p:tgtEl>
                                          <p:spTgt spid="31"/>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2000"/>
                                        <p:tgtEl>
                                          <p:spTgt spid="40"/>
                                        </p:tgtEl>
                                      </p:cBhvr>
                                    </p:animEffect>
                                    <p:set>
                                      <p:cBhvr>
                                        <p:cTn id="267" dur="1" fill="hold">
                                          <p:stCondLst>
                                            <p:cond delay="1999"/>
                                          </p:stCondLst>
                                        </p:cTn>
                                        <p:tgtEl>
                                          <p:spTgt spid="40"/>
                                        </p:tgtEl>
                                        <p:attrNameLst>
                                          <p:attrName>style.visibility</p:attrName>
                                        </p:attrNameLst>
                                      </p:cBhvr>
                                      <p:to>
                                        <p:strVal val="hidden"/>
                                      </p:to>
                                    </p:set>
                                  </p:childTnLst>
                                </p:cTn>
                              </p:par>
                              <p:par>
                                <p:cTn id="268" presetID="10" presetClass="exit" presetSubtype="0" fill="hold" grpId="1" nodeType="withEffect">
                                  <p:stCondLst>
                                    <p:cond delay="0"/>
                                  </p:stCondLst>
                                  <p:childTnLst>
                                    <p:animEffect transition="out" filter="fade">
                                      <p:cBhvr>
                                        <p:cTn id="269" dur="2000"/>
                                        <p:tgtEl>
                                          <p:spTgt spid="39"/>
                                        </p:tgtEl>
                                      </p:cBhvr>
                                    </p:animEffect>
                                    <p:set>
                                      <p:cBhvr>
                                        <p:cTn id="270" dur="1" fill="hold">
                                          <p:stCondLst>
                                            <p:cond delay="1999"/>
                                          </p:stCondLst>
                                        </p:cTn>
                                        <p:tgtEl>
                                          <p:spTgt spid="39"/>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2000"/>
                                        <p:tgtEl>
                                          <p:spTgt spid="24"/>
                                        </p:tgtEl>
                                      </p:cBhvr>
                                    </p:animEffect>
                                    <p:set>
                                      <p:cBhvr>
                                        <p:cTn id="273" dur="1" fill="hold">
                                          <p:stCondLst>
                                            <p:cond delay="1999"/>
                                          </p:stCondLst>
                                        </p:cTn>
                                        <p:tgtEl>
                                          <p:spTgt spid="24"/>
                                        </p:tgtEl>
                                        <p:attrNameLst>
                                          <p:attrName>style.visibility</p:attrName>
                                        </p:attrNameLst>
                                      </p:cBhvr>
                                      <p:to>
                                        <p:strVal val="hidden"/>
                                      </p:to>
                                    </p:set>
                                  </p:childTnLst>
                                </p:cTn>
                              </p:par>
                              <p:par>
                                <p:cTn id="274" presetID="10" presetClass="exit" presetSubtype="0" fill="hold" nodeType="withEffect">
                                  <p:stCondLst>
                                    <p:cond delay="0"/>
                                  </p:stCondLst>
                                  <p:childTnLst>
                                    <p:animEffect transition="out" filter="fade">
                                      <p:cBhvr>
                                        <p:cTn id="275" dur="2000"/>
                                        <p:tgtEl>
                                          <p:spTgt spid="34"/>
                                        </p:tgtEl>
                                      </p:cBhvr>
                                    </p:animEffect>
                                    <p:set>
                                      <p:cBhvr>
                                        <p:cTn id="276" dur="1" fill="hold">
                                          <p:stCondLst>
                                            <p:cond delay="1999"/>
                                          </p:stCondLst>
                                        </p:cTn>
                                        <p:tgtEl>
                                          <p:spTgt spid="34"/>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2000"/>
                                        <p:tgtEl>
                                          <p:spTgt spid="36"/>
                                        </p:tgtEl>
                                      </p:cBhvr>
                                    </p:animEffect>
                                    <p:set>
                                      <p:cBhvr>
                                        <p:cTn id="279" dur="1" fill="hold">
                                          <p:stCondLst>
                                            <p:cond delay="1999"/>
                                          </p:stCondLst>
                                        </p:cTn>
                                        <p:tgtEl>
                                          <p:spTgt spid="36"/>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2000"/>
                                        <p:tgtEl>
                                          <p:spTgt spid="38"/>
                                        </p:tgtEl>
                                      </p:cBhvr>
                                    </p:animEffect>
                                    <p:set>
                                      <p:cBhvr>
                                        <p:cTn id="282" dur="1" fill="hold">
                                          <p:stCondLst>
                                            <p:cond delay="1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9" grpId="0" animBg="1"/>
      <p:bldP spid="39" grpId="1" animBg="1"/>
      <p:bldP spid="40" grpId="0" animBg="1"/>
      <p:bldP spid="40" grpId="1" animBg="1"/>
      <p:bldP spid="48" grpId="0" animBg="1"/>
      <p:bldP spid="48" grpId="1" animBg="1"/>
      <p:bldP spid="48" grpId="2" animBg="1"/>
      <p:bldP spid="58" grpId="0" animBg="1"/>
      <p:bldP spid="58" grpId="1" animBg="1"/>
      <p:bldP spid="58" grpId="2"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81" grpId="0" animBg="1"/>
      <p:bldP spid="81" grpId="1" animBg="1"/>
      <p:bldP spid="81" grpId="2" animBg="1"/>
      <p:bldP spid="82" grpId="0" animBg="1"/>
      <p:bldP spid="82" grpId="1" animBg="1"/>
      <p:bldP spid="82" grpId="2" animBg="1"/>
      <p:bldP spid="83" grpId="0" animBg="1"/>
      <p:bldP spid="83" grpId="1" animBg="1"/>
      <p:bldP spid="83" grpId="2" animBg="1"/>
      <p:bldP spid="85" grpId="0" animBg="1"/>
      <p:bldP spid="85" grpId="1" animBg="1"/>
      <p:bldP spid="85" grpId="2"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9" grpId="0" animBg="1"/>
      <p:bldP spid="99" grpId="1" animBg="1"/>
      <p:bldP spid="99" grpId="2" animBg="1"/>
      <p:bldP spid="100" grpId="0" animBg="1"/>
      <p:bldP spid="100" grpId="1" animBg="1"/>
      <p:bldP spid="100" grpId="2" animBg="1"/>
      <p:bldP spid="70" grpId="0" animBg="1"/>
      <p:bldP spid="7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485"/>
            <a:ext cx="9412563" cy="210428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0" rIns="91412" bIns="91416" numCol="1" rtlCol="0" anchor="b" anchorCtr="0" compatLnSpc="1">
            <a:prstTxWarp prst="textNoShape">
              <a:avLst/>
            </a:prstTxWarp>
          </a:bodyPr>
          <a:lstStyle/>
          <a:p>
            <a:pPr defTabSz="913825" fontAlgn="base">
              <a:spcBef>
                <a:spcPct val="0"/>
              </a:spcBef>
              <a:spcAft>
                <a:spcPct val="0"/>
              </a:spcAft>
            </a:pPr>
            <a:endParaRPr lang="en-US" sz="2199" dirty="0">
              <a:solidFill>
                <a:srgbClr val="00AEEF">
                  <a:alpha val="99000"/>
                </a:srgbClr>
              </a:solidFill>
            </a:endParaRPr>
          </a:p>
        </p:txBody>
      </p:sp>
      <p:sp>
        <p:nvSpPr>
          <p:cNvPr id="2" name="Title 1"/>
          <p:cNvSpPr>
            <a:spLocks noGrp="1"/>
          </p:cNvSpPr>
          <p:nvPr>
            <p:ph type="title"/>
          </p:nvPr>
        </p:nvSpPr>
        <p:spPr>
          <a:xfrm>
            <a:off x="274638" y="2745881"/>
            <a:ext cx="10235121" cy="1135696"/>
          </a:xfrm>
        </p:spPr>
        <p:txBody>
          <a:bodyPr/>
          <a:lstStyle/>
          <a:p>
            <a:r>
              <a:rPr lang="en-US" sz="2800" dirty="0">
                <a:solidFill>
                  <a:schemeClr val="bg1"/>
                </a:solidFill>
              </a:rPr>
              <a:t>Running Hedging Calculation using Excel + Cloud Compute </a:t>
            </a:r>
            <a:r>
              <a:rPr lang="en-US" sz="2800" dirty="0" smtClean="0">
                <a:solidFill>
                  <a:schemeClr val="bg1"/>
                </a:solidFill>
              </a:rPr>
              <a:t>Engine</a:t>
            </a:r>
            <a:r>
              <a:rPr lang="en-US" sz="5400" dirty="0" smtClean="0"/>
              <a:t/>
            </a:r>
            <a:br>
              <a:rPr lang="en-US" sz="5400" dirty="0" smtClean="0"/>
            </a:br>
            <a:r>
              <a:rPr lang="en-US" sz="5400" dirty="0" smtClean="0">
                <a:gradFill>
                  <a:gsLst>
                    <a:gs pos="1250">
                      <a:srgbClr val="FFFFFF"/>
                    </a:gs>
                    <a:gs pos="100000">
                      <a:srgbClr val="FFFFFF"/>
                    </a:gs>
                  </a:gsLst>
                  <a:lin ang="5400000" scaled="0"/>
                </a:gradFill>
              </a:rPr>
              <a:t>Demo</a:t>
            </a:r>
            <a:endParaRPr lang="en-US" sz="5400" dirty="0"/>
          </a:p>
        </p:txBody>
      </p:sp>
    </p:spTree>
    <p:extLst>
      <p:ext uri="{BB962C8B-B14F-4D97-AF65-F5344CB8AC3E}">
        <p14:creationId xmlns:p14="http://schemas.microsoft.com/office/powerpoint/2010/main" val="2917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9308" y="464787"/>
            <a:ext cx="10825394" cy="1359196"/>
          </a:xfrm>
        </p:spPr>
        <p:txBody>
          <a:bodyPr/>
          <a:lstStyle/>
          <a:p>
            <a:r>
              <a:rPr lang="en-US" sz="4400" dirty="0" smtClean="0"/>
              <a:t>HPC and Excel Resources</a:t>
            </a:r>
            <a:endParaRPr lang="en-US" sz="4400" dirty="0"/>
          </a:p>
        </p:txBody>
      </p:sp>
      <p:graphicFrame>
        <p:nvGraphicFramePr>
          <p:cNvPr id="7" name="Diagram 6"/>
          <p:cNvGraphicFramePr/>
          <p:nvPr>
            <p:extLst>
              <p:ext uri="{D42A27DB-BD31-4B8C-83A1-F6EECF244321}">
                <p14:modId xmlns:p14="http://schemas.microsoft.com/office/powerpoint/2010/main" val="2787370530"/>
              </p:ext>
            </p:extLst>
          </p:nvPr>
        </p:nvGraphicFramePr>
        <p:xfrm>
          <a:off x="771873" y="1898877"/>
          <a:ext cx="9041200" cy="4369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4507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sz="quarter" idx="10"/>
          </p:nvPr>
        </p:nvSpPr>
        <p:spPr>
          <a:xfrm>
            <a:off x="519112" y="1447799"/>
            <a:ext cx="11149013" cy="4662815"/>
          </a:xfrm>
        </p:spPr>
        <p:txBody>
          <a:bodyPr/>
          <a:lstStyle/>
          <a:p>
            <a:r>
              <a:rPr lang="en-US" dirty="0"/>
              <a:t>Power Query: </a:t>
            </a:r>
            <a:r>
              <a:rPr lang="en-US" dirty="0" smtClean="0"/>
              <a:t/>
            </a:r>
            <a:br>
              <a:rPr lang="en-US" dirty="0" smtClean="0"/>
            </a:br>
            <a:r>
              <a:rPr lang="en-US" dirty="0" smtClean="0">
                <a:hlinkClick r:id="rId2"/>
              </a:rPr>
              <a:t>http</a:t>
            </a:r>
            <a:r>
              <a:rPr lang="en-US" dirty="0">
                <a:hlinkClick r:id="rId2"/>
              </a:rPr>
              <a:t>://</a:t>
            </a:r>
            <a:r>
              <a:rPr lang="en-US" dirty="0" smtClean="0">
                <a:hlinkClick r:id="rId2"/>
              </a:rPr>
              <a:t>www.microsoft.com/en-us/download/confirmation.aspx?id=39379</a:t>
            </a:r>
            <a:endParaRPr lang="en-US" dirty="0" smtClean="0"/>
          </a:p>
          <a:p>
            <a:r>
              <a:rPr lang="en-US" dirty="0" smtClean="0"/>
              <a:t/>
            </a:r>
            <a:br>
              <a:rPr lang="en-US" dirty="0" smtClean="0"/>
            </a:br>
            <a:r>
              <a:rPr lang="en-US" dirty="0" smtClean="0"/>
              <a:t>Power </a:t>
            </a:r>
            <a:r>
              <a:rPr lang="en-US" dirty="0"/>
              <a:t>Map: </a:t>
            </a:r>
            <a:r>
              <a:rPr lang="en-US" dirty="0" smtClean="0"/>
              <a:t/>
            </a:r>
            <a:br>
              <a:rPr lang="en-US" dirty="0" smtClean="0"/>
            </a:br>
            <a:r>
              <a:rPr lang="en-US" dirty="0" smtClean="0">
                <a:hlinkClick r:id="rId3"/>
              </a:rPr>
              <a:t>http</a:t>
            </a:r>
            <a:r>
              <a:rPr lang="en-US" dirty="0">
                <a:hlinkClick r:id="rId3"/>
              </a:rPr>
              <a:t>://</a:t>
            </a:r>
            <a:r>
              <a:rPr lang="en-US" dirty="0" smtClean="0">
                <a:hlinkClick r:id="rId3"/>
              </a:rPr>
              <a:t>www.microsoft.com/en-us/download/details.aspx?id=38395</a:t>
            </a:r>
            <a:endParaRPr lang="en-US" dirty="0" smtClean="0"/>
          </a:p>
          <a:p>
            <a:endParaRPr lang="en-US" dirty="0" smtClean="0"/>
          </a:p>
        </p:txBody>
      </p:sp>
    </p:spTree>
    <p:extLst>
      <p:ext uri="{BB962C8B-B14F-4D97-AF65-F5344CB8AC3E}">
        <p14:creationId xmlns:p14="http://schemas.microsoft.com/office/powerpoint/2010/main" val="388186969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Power Tools</a:t>
            </a:r>
          </a:p>
        </p:txBody>
      </p:sp>
      <p:sp>
        <p:nvSpPr>
          <p:cNvPr id="3" name="Text Placeholder 2"/>
          <p:cNvSpPr>
            <a:spLocks noGrp="1"/>
          </p:cNvSpPr>
          <p:nvPr>
            <p:ph type="body" sz="quarter" idx="10"/>
          </p:nvPr>
        </p:nvSpPr>
        <p:spPr>
          <a:xfrm>
            <a:off x="520565" y="1448315"/>
            <a:ext cx="11146110" cy="4154727"/>
          </a:xfrm>
        </p:spPr>
        <p:txBody>
          <a:bodyPr/>
          <a:lstStyle/>
          <a:p>
            <a:r>
              <a:rPr lang="en-US" sz="3599" dirty="0"/>
              <a:t>Learning objectives – what </a:t>
            </a:r>
            <a:r>
              <a:rPr lang="en-US" sz="3599" dirty="0" smtClean="0"/>
              <a:t>we have learned:</a:t>
            </a:r>
            <a:endParaRPr lang="en-US" sz="3599" dirty="0"/>
          </a:p>
          <a:p>
            <a:pPr marL="574503" lvl="0" indent="-571329">
              <a:buFont typeface="Arial" pitchFamily="34" charset="0"/>
              <a:buChar char="•"/>
            </a:pPr>
            <a:r>
              <a:rPr lang="en-US" sz="2800" dirty="0"/>
              <a:t>Designing data analysis services that can be viewed from Excel or the </a:t>
            </a:r>
            <a:r>
              <a:rPr lang="en-US" sz="2800" dirty="0" smtClean="0"/>
              <a:t>browser</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Pivot – analytics</a:t>
            </a:r>
          </a:p>
          <a:p>
            <a:pPr marL="1830216" lvl="2" indent="-571329">
              <a:buFont typeface="Arial" pitchFamily="34" charset="0"/>
              <a:buChar char="•"/>
            </a:pPr>
            <a:r>
              <a:rPr lang="en-US" dirty="0">
                <a:latin typeface="Segoe UI Light" panose="020B0502040204020203" pitchFamily="34" charset="0"/>
                <a:cs typeface="Segoe UI Light" panose="020B0502040204020203" pitchFamily="34" charset="0"/>
              </a:rPr>
              <a:t>Power </a:t>
            </a:r>
            <a:r>
              <a:rPr lang="en-US" dirty="0" smtClean="0">
                <a:latin typeface="Segoe UI Light" panose="020B0502040204020203" pitchFamily="34" charset="0"/>
                <a:cs typeface="Segoe UI Light" panose="020B0502040204020203" pitchFamily="34" charset="0"/>
              </a:rPr>
              <a:t>Map – geospatial</a:t>
            </a:r>
            <a:endParaRPr lang="en-US" dirty="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View – visualization </a:t>
            </a: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Power Query </a:t>
            </a:r>
            <a:r>
              <a:rPr lang="en-US" dirty="0">
                <a:latin typeface="Segoe UI Light" panose="020B0502040204020203" pitchFamily="34" charset="0"/>
                <a:cs typeface="Segoe UI Light" panose="020B0502040204020203" pitchFamily="34" charset="0"/>
              </a:rPr>
              <a:t>– discovery, query, transformation and </a:t>
            </a:r>
            <a:r>
              <a:rPr lang="en-US" dirty="0" err="1" smtClean="0">
                <a:latin typeface="Segoe UI Light" panose="020B0502040204020203" pitchFamily="34" charset="0"/>
                <a:cs typeface="Segoe UI Light" panose="020B0502040204020203" pitchFamily="34" charset="0"/>
              </a:rPr>
              <a:t>mashup</a:t>
            </a:r>
            <a:endParaRPr lang="en-US" dirty="0" smtClean="0">
              <a:latin typeface="Segoe UI Light" panose="020B0502040204020203" pitchFamily="34" charset="0"/>
              <a:cs typeface="Segoe UI Light" panose="020B0502040204020203" pitchFamily="34" charset="0"/>
            </a:endParaRPr>
          </a:p>
          <a:p>
            <a:pPr marL="1830216" lvl="2" indent="-571329">
              <a:buFont typeface="Arial" pitchFamily="34" charset="0"/>
              <a:buChar char="•"/>
            </a:pPr>
            <a:r>
              <a:rPr lang="en-US" dirty="0" smtClean="0">
                <a:latin typeface="Segoe UI Light" panose="020B0502040204020203" pitchFamily="34" charset="0"/>
                <a:cs typeface="Segoe UI Light" panose="020B0502040204020203" pitchFamily="34" charset="0"/>
              </a:rPr>
              <a:t>Others</a:t>
            </a:r>
          </a:p>
          <a:p>
            <a:pPr marL="1258887" lvl="2" indent="0">
              <a:buNone/>
            </a:pPr>
            <a:endParaRPr lang="en-US" sz="2800" dirty="0"/>
          </a:p>
          <a:p>
            <a:pPr marL="574503" indent="-571329">
              <a:buFont typeface="Arial" panose="020B0604020202020204" pitchFamily="34" charset="0"/>
              <a:buChar char="•"/>
            </a:pPr>
            <a:r>
              <a:rPr lang="en-US" sz="2799" dirty="0" smtClean="0"/>
              <a:t>Examples </a:t>
            </a:r>
            <a:r>
              <a:rPr lang="en-US" sz="2799" dirty="0"/>
              <a:t>of when this is useful for research scientists</a:t>
            </a:r>
          </a:p>
        </p:txBody>
      </p:sp>
    </p:spTree>
    <p:extLst>
      <p:ext uri="{BB962C8B-B14F-4D97-AF65-F5344CB8AC3E}">
        <p14:creationId xmlns:p14="http://schemas.microsoft.com/office/powerpoint/2010/main" val="316245904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068" y="3169258"/>
            <a:ext cx="2435853" cy="519492"/>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2" tIns="44816" rIns="89632" bIns="44816" numCol="1" anchor="t" anchorCtr="0" compatLnSpc="1">
              <a:prstTxWarp prst="textNoShape">
                <a:avLst/>
              </a:prstTxWarp>
            </a:bodyPr>
            <a:lstStyle/>
            <a:p>
              <a:endParaRPr lang="en-US" sz="2352" dirty="0"/>
            </a:p>
          </p:txBody>
        </p:sp>
      </p:grpSp>
      <p:sp>
        <p:nvSpPr>
          <p:cNvPr id="3" name="Text Box 3"/>
          <p:cNvSpPr txBox="1">
            <a:spLocks noChangeArrowheads="1"/>
          </p:cNvSpPr>
          <p:nvPr/>
        </p:nvSpPr>
        <p:spPr bwMode="blackWhite">
          <a:xfrm>
            <a:off x="1526895" y="4023851"/>
            <a:ext cx="8924817" cy="720397"/>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chemeClr val="tx1"/>
                    </a:gs>
                    <a:gs pos="100000">
                      <a:schemeClr val="tx1"/>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31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98323" y="2769597"/>
            <a:ext cx="8890502" cy="2209836"/>
          </a:xfrm>
        </p:spPr>
        <p:txBody>
          <a:bodyPr/>
          <a:lstStyle/>
          <a:p>
            <a:r>
              <a:rPr lang="en-US" sz="3600" dirty="0" smtClean="0"/>
              <a:t>Excel Power Tools (Pivot, Map, View, Query)</a:t>
            </a:r>
          </a:p>
          <a:p>
            <a:r>
              <a:rPr lang="en-US" sz="3600" dirty="0" err="1" smtClean="0"/>
              <a:t>LayerScape</a:t>
            </a:r>
            <a:r>
              <a:rPr lang="en-US" sz="3600" dirty="0"/>
              <a:t> </a:t>
            </a:r>
            <a:r>
              <a:rPr lang="en-US" sz="3600" dirty="0" smtClean="0"/>
              <a:t>– MSR Visualization Tool</a:t>
            </a:r>
            <a:endParaRPr lang="en-US" sz="3600" dirty="0"/>
          </a:p>
          <a:p>
            <a:r>
              <a:rPr lang="en-US" sz="3600" dirty="0" smtClean="0"/>
              <a:t>Data Nitro – Python + Excel</a:t>
            </a:r>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6709" y="1687768"/>
            <a:ext cx="9269166" cy="4132484"/>
            <a:chOff x="1031857" y="1925394"/>
            <a:chExt cx="8187459" cy="3674965"/>
          </a:xfrm>
        </p:grpSpPr>
        <p:sp>
          <p:nvSpPr>
            <p:cNvPr id="11" name="Rectangle 10"/>
            <p:cNvSpPr/>
            <p:nvPr/>
          </p:nvSpPr>
          <p:spPr bwMode="auto">
            <a:xfrm>
              <a:off x="1031857" y="1925394"/>
              <a:ext cx="1878374" cy="18155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PowerPivot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Self-Service Analytics</a:t>
              </a:r>
            </a:p>
          </p:txBody>
        </p:sp>
        <p:grpSp>
          <p:nvGrpSpPr>
            <p:cNvPr id="19" name="Group 18"/>
            <p:cNvGrpSpPr/>
            <p:nvPr/>
          </p:nvGrpSpPr>
          <p:grpSpPr>
            <a:xfrm>
              <a:off x="7344604" y="3936068"/>
              <a:ext cx="1874712" cy="1664289"/>
              <a:chOff x="14930228" y="6605643"/>
              <a:chExt cx="3864969" cy="3864967"/>
            </a:xfrm>
          </p:grpSpPr>
          <p:sp>
            <p:nvSpPr>
              <p:cNvPr id="20" name="Rectangle 19"/>
              <p:cNvSpPr/>
              <p:nvPr/>
            </p:nvSpPr>
            <p:spPr bwMode="auto">
              <a:xfrm>
                <a:off x="14930228" y="6605643"/>
                <a:ext cx="3864969" cy="3864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Microsoft Distribution of </a:t>
                </a:r>
                <a:r>
                  <a:rPr lang="en-US" sz="2400" b="1"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rPr>
                  <a:t>Hadoop</a:t>
                </a:r>
                <a:endParaRPr lang="en-US" sz="2400"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pic>
            <p:nvPicPr>
              <p:cNvPr id="21" name="Picture 20" descr="C:\Users\Justin\Desktop\_Work_in_Progress\_MS\1444\hadoop 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55358" y="6721260"/>
                <a:ext cx="1934113" cy="145020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p:cNvSpPr/>
            <p:nvPr/>
          </p:nvSpPr>
          <p:spPr bwMode="auto">
            <a:xfrm>
              <a:off x="3115168" y="3936068"/>
              <a:ext cx="1874712" cy="16642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PowerView</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(Excel2013)</a:t>
              </a: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Visualization</a:t>
              </a:r>
            </a:p>
          </p:txBody>
        </p:sp>
      </p:grpSp>
      <p:sp>
        <p:nvSpPr>
          <p:cNvPr id="13" name="Rectangle 12"/>
          <p:cNvSpPr/>
          <p:nvPr/>
        </p:nvSpPr>
        <p:spPr bwMode="auto">
          <a:xfrm>
            <a:off x="3005262" y="1677234"/>
            <a:ext cx="2122394" cy="2052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latin typeface="Segoe UI" pitchFamily="34" charset="0"/>
                <a:ea typeface="Segoe UI" pitchFamily="34" charset="0"/>
                <a:cs typeface="Segoe UI" pitchFamily="34" charset="0"/>
              </a:rPr>
              <a:t>Power Query</a:t>
            </a:r>
          </a:p>
          <a:p>
            <a:pPr defTabSz="914061" fontAlgn="base">
              <a:spcBef>
                <a:spcPct val="0"/>
              </a:spcBef>
              <a:spcAft>
                <a:spcPct val="0"/>
              </a:spcAft>
            </a:pPr>
            <a:r>
              <a:rPr lang="en-US" dirty="0" smtClean="0">
                <a:solidFill>
                  <a:schemeClr val="bg1"/>
                </a:solidFill>
                <a:latin typeface="Segoe UI" pitchFamily="34" charset="0"/>
                <a:ea typeface="Segoe UI" pitchFamily="34" charset="0"/>
                <a:cs typeface="Segoe UI" pitchFamily="34" charset="0"/>
              </a:rPr>
              <a:t>(New)</a:t>
            </a:r>
            <a:endParaRPr lang="en-US" dirty="0">
              <a:solidFill>
                <a:schemeClr val="bg1"/>
              </a:solidFill>
              <a:latin typeface="Segoe UI" pitchFamily="34" charset="0"/>
              <a:ea typeface="Segoe UI" pitchFamily="34" charset="0"/>
              <a:cs typeface="Segoe UI" pitchFamily="34" charset="0"/>
            </a:endParaRPr>
          </a:p>
          <a:p>
            <a:pPr defTabSz="914061" fontAlgn="base">
              <a:spcBef>
                <a:spcPct val="0"/>
              </a:spcBef>
              <a:spcAft>
                <a:spcPct val="0"/>
              </a:spcAft>
            </a:pPr>
            <a:r>
              <a:rPr lang="en-US" sz="1800" dirty="0"/>
              <a:t>self-service data discovery, query, transformation and </a:t>
            </a:r>
            <a:r>
              <a:rPr lang="en-US" sz="1800" dirty="0" err="1"/>
              <a:t>mashup</a:t>
            </a:r>
            <a:endParaRPr lang="en-US" sz="20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5357387" y="3948765"/>
            <a:ext cx="2122394" cy="1871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PowerMap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(New)</a:t>
            </a:r>
          </a:p>
          <a:p>
            <a:pPr defTabSz="914061" fontAlgn="base">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Data </a:t>
            </a:r>
            <a:r>
              <a:rPr lang="en-US" sz="2400" dirty="0">
                <a:gradFill>
                  <a:gsLst>
                    <a:gs pos="0">
                      <a:srgbClr val="FFFFFF"/>
                    </a:gs>
                    <a:gs pos="100000">
                      <a:srgbClr val="FFFFFF"/>
                    </a:gs>
                  </a:gsLst>
                  <a:lin ang="5400000" scaled="0"/>
                </a:gradFill>
                <a:ea typeface="Segoe UI" pitchFamily="34" charset="0"/>
                <a:cs typeface="Segoe UI" pitchFamily="34" charset="0"/>
              </a:rPr>
              <a:t>Visualization</a:t>
            </a:r>
          </a:p>
        </p:txBody>
      </p:sp>
      <p:sp>
        <p:nvSpPr>
          <p:cNvPr id="15" name="Rectangle 14"/>
          <p:cNvSpPr/>
          <p:nvPr/>
        </p:nvSpPr>
        <p:spPr bwMode="auto">
          <a:xfrm>
            <a:off x="5357387" y="1672574"/>
            <a:ext cx="2122394" cy="20415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Data Market Place</a:t>
            </a:r>
          </a:p>
        </p:txBody>
      </p:sp>
      <p:sp>
        <p:nvSpPr>
          <p:cNvPr id="16" name="Rectangle 15"/>
          <p:cNvSpPr/>
          <p:nvPr/>
        </p:nvSpPr>
        <p:spPr bwMode="auto">
          <a:xfrm>
            <a:off x="7764647" y="1687768"/>
            <a:ext cx="2126540" cy="2026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Excel on HPC Cluster</a:t>
            </a: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46709" y="3948762"/>
            <a:ext cx="2126540" cy="18714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StreamInsight</a:t>
            </a:r>
            <a:endParaRPr lang="en-US" dirty="0" smtClean="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14061"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Complex Event Processing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3"/>
          <p:cNvSpPr txBox="1">
            <a:spLocks/>
          </p:cNvSpPr>
          <p:nvPr/>
        </p:nvSpPr>
        <p:spPr>
          <a:xfrm>
            <a:off x="519112" y="574481"/>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4800" dirty="0" smtClean="0"/>
              <a:t>Big Data Tools</a:t>
            </a:r>
            <a:endParaRPr lang="en-US" sz="4800" dirty="0"/>
          </a:p>
        </p:txBody>
      </p:sp>
    </p:spTree>
    <p:extLst>
      <p:ext uri="{BB962C8B-B14F-4D97-AF65-F5344CB8AC3E}">
        <p14:creationId xmlns:p14="http://schemas.microsoft.com/office/powerpoint/2010/main" val="271960640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394" y="1687354"/>
            <a:ext cx="10693401" cy="5170646"/>
          </a:xfrm>
        </p:spPr>
        <p:txBody>
          <a:bodyPr/>
          <a:lstStyle/>
          <a:p>
            <a:pPr lvl="0">
              <a:spcBef>
                <a:spcPts val="0"/>
              </a:spcBef>
            </a:pPr>
            <a:r>
              <a:rPr lang="en-GB" sz="2800" dirty="0"/>
              <a:t>C</a:t>
            </a:r>
            <a:r>
              <a:rPr lang="en-GB" sz="2800" dirty="0" smtClean="0"/>
              <a:t>reate </a:t>
            </a:r>
            <a:r>
              <a:rPr lang="en-GB" sz="2800" dirty="0"/>
              <a:t>compelling self-service </a:t>
            </a:r>
            <a:r>
              <a:rPr lang="en-GB" sz="2800" dirty="0" smtClean="0"/>
              <a:t>“business intelligence” (BI) solutions - </a:t>
            </a:r>
            <a:r>
              <a:rPr lang="en-US" sz="2800" dirty="0"/>
              <a:t> transform raw data into meaningful and useful information</a:t>
            </a:r>
            <a:endParaRPr lang="en-GB" sz="2800" dirty="0" smtClean="0"/>
          </a:p>
          <a:p>
            <a:pPr marL="0" lvl="0" indent="0">
              <a:spcBef>
                <a:spcPts val="0"/>
              </a:spcBef>
              <a:buNone/>
            </a:pPr>
            <a:r>
              <a:rPr lang="en-GB" sz="2800" dirty="0" smtClean="0"/>
              <a:t/>
            </a:r>
            <a:br>
              <a:rPr lang="en-GB" sz="2800" dirty="0" smtClean="0"/>
            </a:br>
            <a:r>
              <a:rPr lang="en-GB" sz="2800" dirty="0" smtClean="0"/>
              <a:t>Using Familiar </a:t>
            </a:r>
            <a:r>
              <a:rPr lang="en-GB" sz="2800" dirty="0"/>
              <a:t>Excel </a:t>
            </a:r>
            <a:r>
              <a:rPr lang="en-GB" sz="2800" dirty="0" smtClean="0"/>
              <a:t>Interface</a:t>
            </a:r>
          </a:p>
          <a:p>
            <a:pPr lvl="0">
              <a:spcBef>
                <a:spcPts val="0"/>
              </a:spcBef>
            </a:pPr>
            <a:endParaRPr lang="en-US" sz="2800" b="1" dirty="0" smtClean="0"/>
          </a:p>
          <a:p>
            <a:pPr marL="571500" indent="-571500">
              <a:spcBef>
                <a:spcPts val="0"/>
              </a:spcBef>
              <a:buFont typeface="Arial" pitchFamily="34" charset="0"/>
              <a:buChar char="•"/>
            </a:pPr>
            <a:r>
              <a:rPr lang="en-US" sz="2800" dirty="0" smtClean="0"/>
              <a:t>BI </a:t>
            </a:r>
            <a:r>
              <a:rPr lang="en-US" sz="2800" dirty="0"/>
              <a:t>Semantic </a:t>
            </a:r>
            <a:r>
              <a:rPr lang="en-US" sz="2800" dirty="0" smtClean="0"/>
              <a:t>Model</a:t>
            </a:r>
            <a:endParaRPr lang="en-US" sz="2800" dirty="0"/>
          </a:p>
          <a:p>
            <a:pPr marL="571500" indent="-571500">
              <a:spcBef>
                <a:spcPts val="0"/>
              </a:spcBef>
              <a:buFont typeface="Arial" pitchFamily="34" charset="0"/>
              <a:buChar char="•"/>
            </a:pPr>
            <a:r>
              <a:rPr lang="en-US" sz="2800" dirty="0" smtClean="0"/>
              <a:t>In memory compressed column store</a:t>
            </a:r>
          </a:p>
          <a:p>
            <a:pPr marL="571500" indent="-571500">
              <a:spcBef>
                <a:spcPts val="0"/>
              </a:spcBef>
              <a:buFont typeface="Arial" pitchFamily="34" charset="0"/>
              <a:buChar char="•"/>
            </a:pPr>
            <a:r>
              <a:rPr lang="en-US" sz="2800" dirty="0" smtClean="0"/>
              <a:t>Sophisticated </a:t>
            </a:r>
            <a:r>
              <a:rPr lang="en-US" sz="2800" dirty="0"/>
              <a:t>T</a:t>
            </a:r>
            <a:r>
              <a:rPr lang="en-US" sz="2800" dirty="0" smtClean="0"/>
              <a:t>ime Intelligence</a:t>
            </a:r>
          </a:p>
          <a:p>
            <a:pPr marL="571500" indent="-571500">
              <a:spcBef>
                <a:spcPts val="0"/>
              </a:spcBef>
              <a:buFont typeface="Arial" pitchFamily="34" charset="0"/>
              <a:buChar char="•"/>
            </a:pPr>
            <a:r>
              <a:rPr lang="en-US" sz="2800" dirty="0" err="1" smtClean="0"/>
              <a:t>Mashups</a:t>
            </a:r>
            <a:r>
              <a:rPr lang="en-US" sz="2800" dirty="0" smtClean="0"/>
              <a:t/>
            </a:r>
            <a:br>
              <a:rPr lang="en-US" sz="2800" dirty="0" smtClean="0"/>
            </a:br>
            <a:endParaRPr lang="en-US" sz="2800" dirty="0" smtClean="0"/>
          </a:p>
          <a:p>
            <a:pPr marL="571500" indent="-571500">
              <a:spcBef>
                <a:spcPts val="0"/>
              </a:spcBef>
              <a:buFont typeface="Arial" pitchFamily="34" charset="0"/>
              <a:buChar char="•"/>
            </a:pPr>
            <a:r>
              <a:rPr lang="en-US" sz="2800" dirty="0" smtClean="0"/>
              <a:t>Research scientists can benefit too</a:t>
            </a:r>
            <a:endParaRPr lang="en-US" sz="2800" dirty="0"/>
          </a:p>
          <a:p>
            <a:pPr>
              <a:spcBef>
                <a:spcPts val="0"/>
              </a:spcBef>
            </a:pPr>
            <a:endParaRPr lang="en-US" sz="2800" dirty="0" smtClean="0"/>
          </a:p>
        </p:txBody>
      </p:sp>
      <p:sp>
        <p:nvSpPr>
          <p:cNvPr id="2" name="Title 1"/>
          <p:cNvSpPr>
            <a:spLocks noGrp="1"/>
          </p:cNvSpPr>
          <p:nvPr>
            <p:ph type="title" idx="4294967295"/>
          </p:nvPr>
        </p:nvSpPr>
        <p:spPr>
          <a:xfrm>
            <a:off x="387394" y="258763"/>
            <a:ext cx="11149013" cy="747712"/>
          </a:xfrm>
        </p:spPr>
        <p:txBody>
          <a:bodyPr/>
          <a:lstStyle/>
          <a:p>
            <a:r>
              <a:rPr lang="en-US" dirty="0" smtClean="0">
                <a:solidFill>
                  <a:schemeClr val="bg1"/>
                </a:solidFill>
              </a:rPr>
              <a:t>What is PowerPivot?</a:t>
            </a:r>
            <a:endParaRPr lang="en-US" dirty="0">
              <a:solidFill>
                <a:schemeClr val="bg1"/>
              </a:solidFill>
            </a:endParaRPr>
          </a:p>
        </p:txBody>
      </p:sp>
      <p:pic>
        <p:nvPicPr>
          <p:cNvPr id="4" name="Picture 4" descr="C:\User Data\SQLBI\NewTemplate\Deck Gemini\3DArt\empower2.png"/>
          <p:cNvPicPr>
            <a:picLocks noChangeAspect="1" noChangeArrowheads="1"/>
          </p:cNvPicPr>
          <p:nvPr/>
        </p:nvPicPr>
        <p:blipFill>
          <a:blip r:embed="rId3" cstate="print"/>
          <a:stretch>
            <a:fillRect/>
          </a:stretch>
        </p:blipFill>
        <p:spPr bwMode="auto">
          <a:xfrm>
            <a:off x="7008575" y="3520280"/>
            <a:ext cx="4982885" cy="3032921"/>
          </a:xfrm>
          <a:prstGeom prst="rect">
            <a:avLst/>
          </a:prstGeom>
          <a:noFill/>
          <a:ln w="9525">
            <a:noFill/>
            <a:miter lim="800000"/>
            <a:headEnd/>
            <a:tailEnd/>
          </a:ln>
        </p:spPr>
      </p:pic>
    </p:spTree>
    <p:extLst>
      <p:ext uri="{BB962C8B-B14F-4D97-AF65-F5344CB8AC3E}">
        <p14:creationId xmlns:p14="http://schemas.microsoft.com/office/powerpoint/2010/main" val="21757216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8670" y="214313"/>
            <a:ext cx="11149013" cy="747712"/>
          </a:xfrm>
        </p:spPr>
        <p:txBody>
          <a:bodyPr/>
          <a:lstStyle/>
          <a:p>
            <a:r>
              <a:rPr lang="en-US" dirty="0" smtClean="0">
                <a:solidFill>
                  <a:schemeClr val="bg1"/>
                </a:solidFill>
              </a:rPr>
              <a:t>PowerPivot Versions</a:t>
            </a:r>
            <a:endParaRPr lang="en-US" dirty="0">
              <a:solidFill>
                <a:schemeClr val="bg1"/>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61" y="961445"/>
            <a:ext cx="10603522" cy="52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8148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sz="4800" dirty="0"/>
              <a:t>Power View is an interactive data exploration and visual presentation </a:t>
            </a:r>
            <a:r>
              <a:rPr lang="en-US" sz="4800" dirty="0" smtClean="0"/>
              <a:t>experience</a:t>
            </a:r>
            <a:endParaRPr lang="en-US" sz="4800" dirty="0"/>
          </a:p>
        </p:txBody>
      </p:sp>
      <p:sp>
        <p:nvSpPr>
          <p:cNvPr id="2" name="Title 1"/>
          <p:cNvSpPr>
            <a:spLocks noGrp="1"/>
          </p:cNvSpPr>
          <p:nvPr>
            <p:ph type="title" idx="4294967295"/>
          </p:nvPr>
        </p:nvSpPr>
        <p:spPr>
          <a:xfrm>
            <a:off x="250722" y="258763"/>
            <a:ext cx="11149013" cy="747712"/>
          </a:xfrm>
        </p:spPr>
        <p:txBody>
          <a:bodyPr/>
          <a:lstStyle/>
          <a:p>
            <a:r>
              <a:rPr lang="en-US" dirty="0" smtClean="0">
                <a:solidFill>
                  <a:schemeClr val="bg1"/>
                </a:solidFill>
              </a:rPr>
              <a:t>What is Power View?</a:t>
            </a:r>
            <a:endParaRPr lang="en-US" dirty="0">
              <a:solidFill>
                <a:schemeClr val="bg1"/>
              </a:solidFill>
            </a:endParaRPr>
          </a:p>
        </p:txBody>
      </p:sp>
    </p:spTree>
    <p:extLst>
      <p:ext uri="{BB962C8B-B14F-4D97-AF65-F5344CB8AC3E}">
        <p14:creationId xmlns:p14="http://schemas.microsoft.com/office/powerpoint/2010/main" val="847648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1206" y="228600"/>
            <a:ext cx="11149013" cy="747713"/>
          </a:xfrm>
        </p:spPr>
        <p:txBody>
          <a:bodyPr/>
          <a:lstStyle/>
          <a:p>
            <a:r>
              <a:rPr lang="en-US" dirty="0" smtClean="0">
                <a:solidFill>
                  <a:schemeClr val="bg1"/>
                </a:solidFill>
              </a:rPr>
              <a:t>SharePoint Architecture</a:t>
            </a:r>
            <a:endParaRPr lang="en-US" dirty="0">
              <a:solidFill>
                <a:schemeClr val="bg1"/>
              </a:solidFill>
            </a:endParaRPr>
          </a:p>
        </p:txBody>
      </p:sp>
      <p:pic>
        <p:nvPicPr>
          <p:cNvPr id="1026" name="Picture 2" descr="http://www.dreamstime.com/msn-people-icon-2-largethumb384820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66" b="95703" l="9825" r="89825"/>
                    </a14:imgEffect>
                  </a14:imgLayer>
                </a14:imgProps>
              </a:ext>
              <a:ext uri="{28A0092B-C50C-407E-A947-70E740481C1C}">
                <a14:useLocalDpi xmlns:a14="http://schemas.microsoft.com/office/drawing/2010/main" val="0"/>
              </a:ext>
            </a:extLst>
          </a:blip>
          <a:srcRect/>
          <a:stretch>
            <a:fillRect/>
          </a:stretch>
        </p:blipFill>
        <p:spPr bwMode="auto">
          <a:xfrm>
            <a:off x="466821" y="1560693"/>
            <a:ext cx="1579960" cy="106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1 Awareness\Events\Convergence\Graphics\Rectangle_LtBlue_small.png"/>
          <p:cNvPicPr>
            <a:picLocks noChangeAspect="1" noChangeArrowheads="1"/>
          </p:cNvPicPr>
          <p:nvPr/>
        </p:nvPicPr>
        <p:blipFill>
          <a:blip r:embed="rId5">
            <a:lum contrast="50000"/>
          </a:blip>
          <a:srcRect/>
          <a:stretch>
            <a:fillRect/>
          </a:stretch>
        </p:blipFill>
        <p:spPr bwMode="auto">
          <a:xfrm>
            <a:off x="1798773" y="1530784"/>
            <a:ext cx="7564126" cy="5168402"/>
          </a:xfrm>
          <a:prstGeom prst="rect">
            <a:avLst/>
          </a:prstGeom>
          <a:noFill/>
          <a:ln w="9525">
            <a:noFill/>
            <a:miter lim="800000"/>
            <a:headEnd/>
            <a:tailEnd/>
          </a:ln>
        </p:spPr>
      </p:pic>
      <p:pic>
        <p:nvPicPr>
          <p:cNvPr id="9"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5858253" y="2268161"/>
            <a:ext cx="3080688" cy="3917910"/>
          </a:xfrm>
          <a:prstGeom prst="rect">
            <a:avLst/>
          </a:prstGeom>
          <a:noFill/>
          <a:ln w="25400">
            <a:noFill/>
            <a:miter lim="800000"/>
            <a:headEnd/>
            <a:tailEnd/>
          </a:ln>
        </p:spPr>
      </p:pic>
      <p:sp>
        <p:nvSpPr>
          <p:cNvPr id="12" name="Rounded Rectangle 11"/>
          <p:cNvSpPr/>
          <p:nvPr/>
        </p:nvSpPr>
        <p:spPr bwMode="auto">
          <a:xfrm>
            <a:off x="6593432" y="2877169"/>
            <a:ext cx="1909891" cy="597167"/>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RS Shared Service</a:t>
            </a:r>
            <a:endParaRPr lang="en-US" sz="1400" dirty="0">
              <a:solidFill>
                <a:schemeClr val="bg1"/>
              </a:solidFill>
            </a:endParaRPr>
          </a:p>
        </p:txBody>
      </p:sp>
      <p:sp>
        <p:nvSpPr>
          <p:cNvPr id="14" name="Rectangle 13"/>
          <p:cNvSpPr>
            <a:spLocks noChangeArrowheads="1"/>
          </p:cNvSpPr>
          <p:nvPr/>
        </p:nvSpPr>
        <p:spPr bwMode="auto">
          <a:xfrm>
            <a:off x="3627703" y="1712901"/>
            <a:ext cx="4579807" cy="317500"/>
          </a:xfrm>
          <a:prstGeom prst="rect">
            <a:avLst/>
          </a:prstGeom>
          <a:noFill/>
          <a:ln w="19050" cap="flat" cmpd="sng" algn="ctr">
            <a:noFill/>
            <a:prstDash val="solid"/>
            <a:miter lim="800000"/>
            <a:headEnd type="none" w="med" len="med"/>
            <a:tailEnd type="none" w="med" len="med"/>
          </a:ln>
          <a:effectLst/>
        </p:spPr>
        <p:txBody>
          <a:bodyPr wrap="none" lIns="91436" tIns="45718" rIns="91436" bIns="45718"/>
          <a:lstStyle/>
          <a:p>
            <a:pPr algn="ctr">
              <a:defRPr/>
            </a:pPr>
            <a:r>
              <a:rPr lang="en-US" sz="1700" dirty="0" smtClean="0">
                <a:solidFill>
                  <a:schemeClr val="bg1"/>
                </a:solidFill>
                <a:latin typeface="+mn-lt"/>
              </a:rPr>
              <a:t>SharePoin</a:t>
            </a:r>
            <a:r>
              <a:rPr lang="en-US" sz="1700" dirty="0" smtClean="0">
                <a:solidFill>
                  <a:schemeClr val="bg1"/>
                </a:solidFill>
              </a:rPr>
              <a:t>t Farm</a:t>
            </a:r>
            <a:endParaRPr lang="en-US" sz="1700" dirty="0">
              <a:solidFill>
                <a:schemeClr val="bg1"/>
              </a:solidFill>
            </a:endParaRPr>
          </a:p>
        </p:txBody>
      </p:sp>
      <p:sp>
        <p:nvSpPr>
          <p:cNvPr id="15" name="Rectangle 14"/>
          <p:cNvSpPr>
            <a:spLocks noChangeArrowheads="1"/>
          </p:cNvSpPr>
          <p:nvPr/>
        </p:nvSpPr>
        <p:spPr bwMode="auto">
          <a:xfrm>
            <a:off x="54362" y="3166975"/>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Power View via Browser</a:t>
            </a:r>
            <a:endParaRPr lang="en-US" sz="1500" dirty="0">
              <a:solidFill>
                <a:schemeClr val="bg1"/>
              </a:solidFill>
            </a:endParaRPr>
          </a:p>
        </p:txBody>
      </p:sp>
      <p:sp>
        <p:nvSpPr>
          <p:cNvPr id="16" name="Rectangle 15"/>
          <p:cNvSpPr>
            <a:spLocks noChangeArrowheads="1"/>
          </p:cNvSpPr>
          <p:nvPr/>
        </p:nvSpPr>
        <p:spPr bwMode="auto">
          <a:xfrm>
            <a:off x="6626826" y="2383874"/>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latin typeface="+mn-lt"/>
              </a:rPr>
              <a:t>App Server</a:t>
            </a:r>
            <a:endParaRPr lang="en-US" sz="1400" dirty="0">
              <a:solidFill>
                <a:schemeClr val="bg1"/>
              </a:solidFill>
              <a:latin typeface="+mn-lt"/>
            </a:endParaRPr>
          </a:p>
        </p:txBody>
      </p:sp>
      <p:sp>
        <p:nvSpPr>
          <p:cNvPr id="17" name="Rectangle 16"/>
          <p:cNvSpPr>
            <a:spLocks noChangeArrowheads="1"/>
          </p:cNvSpPr>
          <p:nvPr/>
        </p:nvSpPr>
        <p:spPr bwMode="auto">
          <a:xfrm>
            <a:off x="9798774" y="5728871"/>
            <a:ext cx="2328100" cy="457200"/>
          </a:xfrm>
          <a:prstGeom prst="rect">
            <a:avLst/>
          </a:prstGeom>
          <a:noFill/>
          <a:ln w="9525" cap="flat" cmpd="sng" algn="ctr">
            <a:noFill/>
            <a:prstDash val="solid"/>
            <a:miter lim="800000"/>
            <a:headEnd type="none" w="med" len="med"/>
            <a:tailEnd type="none" w="med" len="med"/>
          </a:ln>
          <a:effectLst/>
        </p:spPr>
        <p:txBody>
          <a:bodyPr wrap="none" lIns="76197" tIns="38098" rIns="76197" bIns="38098" anchor="ctr"/>
          <a:lstStyle/>
          <a:p>
            <a:pPr algn="ctr">
              <a:defRPr/>
            </a:pPr>
            <a:r>
              <a:rPr lang="en-US" sz="1300" dirty="0" smtClean="0">
                <a:solidFill>
                  <a:schemeClr val="bg1"/>
                </a:solidFill>
                <a:latin typeface="+mn-lt"/>
              </a:rPr>
              <a:t>Data sources</a:t>
            </a:r>
            <a:endParaRPr lang="en-US" sz="1300" dirty="0">
              <a:solidFill>
                <a:schemeClr val="bg1"/>
              </a:solidFill>
              <a:latin typeface="+mn-lt"/>
            </a:endParaRPr>
          </a:p>
        </p:txBody>
      </p:sp>
      <p:sp>
        <p:nvSpPr>
          <p:cNvPr id="22" name="Rounded Rectangle 21"/>
          <p:cNvSpPr/>
          <p:nvPr/>
        </p:nvSpPr>
        <p:spPr bwMode="auto">
          <a:xfrm>
            <a:off x="6572734" y="4674436"/>
            <a:ext cx="1909891" cy="701822"/>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Analysis Services SP Integrated</a:t>
            </a:r>
            <a:endParaRPr lang="en-US" sz="1400" dirty="0">
              <a:solidFill>
                <a:schemeClr val="bg1"/>
              </a:solidFill>
            </a:endParaRPr>
          </a:p>
        </p:txBody>
      </p:sp>
      <p:sp>
        <p:nvSpPr>
          <p:cNvPr id="23" name="Rounded Rectangle 22"/>
          <p:cNvSpPr/>
          <p:nvPr/>
        </p:nvSpPr>
        <p:spPr bwMode="auto">
          <a:xfrm>
            <a:off x="6593432" y="3769235"/>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System Service</a:t>
            </a:r>
          </a:p>
        </p:txBody>
      </p:sp>
      <p:sp>
        <p:nvSpPr>
          <p:cNvPr id="24" name="Flowchart: Direct Access Storage 23"/>
          <p:cNvSpPr/>
          <p:nvPr/>
        </p:nvSpPr>
        <p:spPr bwMode="auto">
          <a:xfrm rot="16200000">
            <a:off x="10227905"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25" name="Flowchart: Direct Access Storage 24"/>
          <p:cNvSpPr/>
          <p:nvPr/>
        </p:nvSpPr>
        <p:spPr bwMode="auto">
          <a:xfrm rot="16200000">
            <a:off x="10997152" y="5118469"/>
            <a:ext cx="576076" cy="644729"/>
          </a:xfrm>
          <a:prstGeom prst="flowChartMagneticDrum">
            <a:avLst/>
          </a:prstGeom>
          <a:gradFill>
            <a:gsLst>
              <a:gs pos="0">
                <a:srgbClr val="328094">
                  <a:alpha val="20000"/>
                </a:srgbClr>
              </a:gs>
              <a:gs pos="100000">
                <a:srgbClr val="87C1D5">
                  <a:alpha val="63000"/>
                </a:srgbClr>
              </a:gs>
            </a:gsLst>
            <a:lin ang="4500000" scaled="0"/>
          </a:gradFill>
          <a:ln w="22225">
            <a:gradFill flip="none" rotWithShape="1">
              <a:gsLst>
                <a:gs pos="0">
                  <a:schemeClr val="tx1"/>
                </a:gs>
                <a:gs pos="100000">
                  <a:srgbClr val="AFD5E3"/>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eaLnBrk="0" hangingPunct="0">
              <a:lnSpc>
                <a:spcPct val="85000"/>
              </a:lnSpc>
              <a:defRPr/>
            </a:pPr>
            <a:endParaRPr lang="en-US" dirty="0">
              <a:solidFill>
                <a:schemeClr val="bg1"/>
              </a:solidFill>
            </a:endParaRPr>
          </a:p>
        </p:txBody>
      </p:sp>
      <p:sp>
        <p:nvSpPr>
          <p:cNvPr id="5" name="Cube 4"/>
          <p:cNvSpPr/>
          <p:nvPr/>
        </p:nvSpPr>
        <p:spPr bwMode="auto">
          <a:xfrm>
            <a:off x="9670574" y="3368288"/>
            <a:ext cx="1292250" cy="839880"/>
          </a:xfrm>
          <a:prstGeom prst="cub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91436" tIns="45718" rIns="91436" bIns="45718" anchor="ctr"/>
          <a:lstStyle/>
          <a:p>
            <a:pPr algn="ctr" defTabSz="914099" eaLnBrk="0" hangingPunct="0">
              <a:lnSpc>
                <a:spcPct val="85000"/>
              </a:lnSpc>
            </a:pPr>
            <a:r>
              <a:rPr lang="en-US" sz="1400" dirty="0" smtClean="0">
                <a:solidFill>
                  <a:schemeClr val="bg1"/>
                </a:solidFill>
              </a:rPr>
              <a:t>AS Server</a:t>
            </a:r>
            <a:endParaRPr lang="en-US" sz="1400" dirty="0">
              <a:solidFill>
                <a:schemeClr val="bg1"/>
              </a:solidFill>
            </a:endParaRPr>
          </a:p>
        </p:txBody>
      </p:sp>
      <p:sp>
        <p:nvSpPr>
          <p:cNvPr id="32" name="Up-Down Arrow 31"/>
          <p:cNvSpPr>
            <a:spLocks noChangeArrowheads="1"/>
          </p:cNvSpPr>
          <p:nvPr/>
        </p:nvSpPr>
        <p:spPr bwMode="auto">
          <a:xfrm rot="16200000">
            <a:off x="8846448" y="3349728"/>
            <a:ext cx="258746" cy="1262875"/>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3" name="Up-Down Arrow 32"/>
          <p:cNvSpPr>
            <a:spLocks noChangeArrowheads="1"/>
          </p:cNvSpPr>
          <p:nvPr/>
        </p:nvSpPr>
        <p:spPr bwMode="auto">
          <a:xfrm>
            <a:off x="10302193" y="4255191"/>
            <a:ext cx="225148" cy="802663"/>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4" name="Up-Down Arrow 33"/>
          <p:cNvSpPr>
            <a:spLocks noChangeArrowheads="1"/>
          </p:cNvSpPr>
          <p:nvPr/>
        </p:nvSpPr>
        <p:spPr bwMode="auto">
          <a:xfrm>
            <a:off x="7435802" y="4340140"/>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38" name="Up-Down Arrow 37"/>
          <p:cNvSpPr>
            <a:spLocks noChangeArrowheads="1"/>
          </p:cNvSpPr>
          <p:nvPr/>
        </p:nvSpPr>
        <p:spPr bwMode="auto">
          <a:xfrm>
            <a:off x="7435802" y="3423783"/>
            <a:ext cx="225148" cy="401332"/>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26" name="Picture 3" descr="C:\1 Awareness\Events\Convergence\Graphics\Rectangle_LtBlue_small.png"/>
          <p:cNvPicPr>
            <a:picLocks noChangeAspect="1" noChangeArrowheads="1"/>
          </p:cNvPicPr>
          <p:nvPr/>
        </p:nvPicPr>
        <p:blipFill>
          <a:blip r:embed="rId5">
            <a:lum contrast="50000"/>
          </a:blip>
          <a:srcRect/>
          <a:stretch>
            <a:fillRect/>
          </a:stretch>
        </p:blipFill>
        <p:spPr bwMode="auto">
          <a:xfrm>
            <a:off x="2875768" y="2383875"/>
            <a:ext cx="2696908" cy="3225721"/>
          </a:xfrm>
          <a:prstGeom prst="rect">
            <a:avLst/>
          </a:prstGeom>
          <a:noFill/>
          <a:ln w="25400">
            <a:noFill/>
            <a:miter lim="800000"/>
            <a:headEnd/>
            <a:tailEnd/>
          </a:ln>
        </p:spPr>
      </p:pic>
      <p:sp>
        <p:nvSpPr>
          <p:cNvPr id="36" name="Up-Down Arrow 35"/>
          <p:cNvSpPr>
            <a:spLocks noChangeArrowheads="1"/>
          </p:cNvSpPr>
          <p:nvPr/>
        </p:nvSpPr>
        <p:spPr bwMode="auto">
          <a:xfrm rot="16200000">
            <a:off x="5689013" y="2797807"/>
            <a:ext cx="241393" cy="89956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8" name="Up-Down Arrow 27"/>
          <p:cNvSpPr>
            <a:spLocks noChangeArrowheads="1"/>
          </p:cNvSpPr>
          <p:nvPr/>
        </p:nvSpPr>
        <p:spPr bwMode="auto">
          <a:xfrm rot="16200000">
            <a:off x="2293167" y="2393212"/>
            <a:ext cx="241392" cy="1261269"/>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
        <p:nvSpPr>
          <p:cNvPr id="27" name="Rectangle 26"/>
          <p:cNvSpPr>
            <a:spLocks noChangeArrowheads="1"/>
          </p:cNvSpPr>
          <p:nvPr/>
        </p:nvSpPr>
        <p:spPr bwMode="auto">
          <a:xfrm>
            <a:off x="3395633" y="2426635"/>
            <a:ext cx="1909891" cy="45720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a:defRPr/>
            </a:pPr>
            <a:r>
              <a:rPr lang="en-US" sz="1400" dirty="0" smtClean="0">
                <a:solidFill>
                  <a:schemeClr val="bg1"/>
                </a:solidFill>
              </a:rPr>
              <a:t>Web Front End</a:t>
            </a:r>
            <a:endParaRPr lang="en-US" sz="1400" dirty="0">
              <a:solidFill>
                <a:schemeClr val="bg1"/>
              </a:solidFill>
            </a:endParaRPr>
          </a:p>
        </p:txBody>
      </p:sp>
      <p:sp>
        <p:nvSpPr>
          <p:cNvPr id="10" name="Rounded Rectangle 9"/>
          <p:cNvSpPr/>
          <p:nvPr/>
        </p:nvSpPr>
        <p:spPr bwMode="auto">
          <a:xfrm>
            <a:off x="3601940" y="2911386"/>
            <a:ext cx="1584789" cy="958550"/>
          </a:xfrm>
          <a:prstGeom prst="roundRect">
            <a:avLst>
              <a:gd name="adj" fmla="val 19037"/>
            </a:avLst>
          </a:prstGeom>
          <a:gradFill>
            <a:gsLst>
              <a:gs pos="0">
                <a:schemeClr val="accent1">
                  <a:lumMod val="75000"/>
                  <a:alpha val="18000"/>
                </a:schemeClr>
              </a:gs>
              <a:gs pos="100000">
                <a:srgbClr val="FF9C00">
                  <a:alpha val="90000"/>
                </a:srgbClr>
              </a:gs>
            </a:gsLst>
            <a:lin ang="4500000" scaled="0"/>
          </a:gradFill>
          <a:ln w="22225">
            <a:gradFill flip="none" rotWithShape="1">
              <a:gsLst>
                <a:gs pos="0">
                  <a:schemeClr val="tx1"/>
                </a:gs>
                <a:gs pos="100000">
                  <a:srgbClr val="FFB676"/>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1400" dirty="0" smtClean="0">
                <a:solidFill>
                  <a:schemeClr val="bg1"/>
                </a:solidFill>
              </a:rPr>
              <a:t>SSRS </a:t>
            </a:r>
            <a:r>
              <a:rPr lang="en-US" sz="1400" dirty="0" err="1" smtClean="0">
                <a:solidFill>
                  <a:schemeClr val="bg1"/>
                </a:solidFill>
              </a:rPr>
              <a:t>Addin</a:t>
            </a:r>
            <a:r>
              <a:rPr lang="en-US" sz="1400" dirty="0" smtClean="0">
                <a:solidFill>
                  <a:schemeClr val="bg1"/>
                </a:solidFill>
              </a:rPr>
              <a:t> for SharePoint</a:t>
            </a:r>
            <a:endParaRPr lang="en-US" sz="1400" dirty="0">
              <a:solidFill>
                <a:schemeClr val="bg1"/>
              </a:solidFill>
            </a:endParaRP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813" y="2720510"/>
            <a:ext cx="783671" cy="58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bwMode="auto">
          <a:xfrm>
            <a:off x="3450034" y="4144306"/>
            <a:ext cx="1909891" cy="597167"/>
          </a:xfrm>
          <a:prstGeom prst="roundRect">
            <a:avLst>
              <a:gd name="adj" fmla="val 19037"/>
            </a:avLst>
          </a:prstGeom>
          <a:gradFill>
            <a:gsLst>
              <a:gs pos="0">
                <a:schemeClr val="accent3">
                  <a:lumMod val="75000"/>
                </a:schemeClr>
              </a:gs>
              <a:gs pos="100000">
                <a:schemeClr val="accent3">
                  <a:lumMod val="40000"/>
                  <a:lumOff val="60000"/>
                </a:schemeClr>
              </a:gs>
            </a:gsLst>
            <a:lin ang="4500000" scaled="0"/>
          </a:gradFill>
          <a:ln w="22225">
            <a:gradFill flip="none" rotWithShape="1">
              <a:gsLst>
                <a:gs pos="0">
                  <a:schemeClr val="tx1"/>
                </a:gs>
                <a:gs pos="100000">
                  <a:schemeClr val="accent3">
                    <a:lumMod val="60000"/>
                    <a:lumOff val="40000"/>
                  </a:schemeClr>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r>
              <a:rPr lang="en-US" sz="1400" dirty="0" err="1">
                <a:solidFill>
                  <a:schemeClr val="bg1"/>
                </a:solidFill>
              </a:rPr>
              <a:t>PowerPivot</a:t>
            </a:r>
            <a:endParaRPr lang="en-US" sz="1400" dirty="0">
              <a:solidFill>
                <a:schemeClr val="bg1"/>
              </a:solidFill>
            </a:endParaRPr>
          </a:p>
          <a:p>
            <a:pPr algn="ctr" defTabSz="914099"/>
            <a:r>
              <a:rPr lang="en-US" sz="1400" dirty="0">
                <a:solidFill>
                  <a:schemeClr val="bg1"/>
                </a:solidFill>
              </a:rPr>
              <a:t>Web Service</a:t>
            </a:r>
          </a:p>
        </p:txBody>
      </p:sp>
      <p:pic>
        <p:nvPicPr>
          <p:cNvPr id="31" name="Rectangle 6173"/>
          <p:cNvPicPr>
            <a:picLocks noChangeAspect="1"/>
          </p:cNvPicPr>
          <p:nvPr/>
        </p:nvPicPr>
        <p:blipFill>
          <a:blip r:embed="rId7" cstate="print">
            <a:duotone>
              <a:schemeClr val="accent3">
                <a:shade val="45000"/>
                <a:satMod val="135000"/>
              </a:schemeClr>
              <a:prstClr val="white"/>
            </a:duotone>
          </a:blip>
          <a:srcRect/>
          <a:stretch>
            <a:fillRect/>
          </a:stretch>
        </p:blipFill>
        <p:spPr bwMode="auto">
          <a:xfrm>
            <a:off x="654010" y="5018029"/>
            <a:ext cx="288669" cy="457200"/>
          </a:xfrm>
          <a:prstGeom prst="rect">
            <a:avLst/>
          </a:prstGeom>
          <a:noFill/>
          <a:ln w="9525">
            <a:noFill/>
            <a:miter lim="800000"/>
            <a:headEnd/>
            <a:tailEnd/>
          </a:ln>
        </p:spPr>
      </p:pic>
      <p:pic>
        <p:nvPicPr>
          <p:cNvPr id="35" name="Picture 34" descr="Excel2007_ProductIcon.png"/>
          <p:cNvPicPr>
            <a:picLocks noChangeAspect="1"/>
          </p:cNvPicPr>
          <p:nvPr/>
        </p:nvPicPr>
        <p:blipFill>
          <a:blip r:embed="rId8" cstate="print"/>
          <a:stretch>
            <a:fillRect/>
          </a:stretch>
        </p:blipFill>
        <p:spPr>
          <a:xfrm>
            <a:off x="809231" y="5019247"/>
            <a:ext cx="464116" cy="337066"/>
          </a:xfrm>
          <a:prstGeom prst="rect">
            <a:avLst/>
          </a:prstGeom>
        </p:spPr>
      </p:pic>
      <p:sp>
        <p:nvSpPr>
          <p:cNvPr id="37" name="Rectangle 36"/>
          <p:cNvSpPr>
            <a:spLocks noChangeArrowheads="1"/>
          </p:cNvSpPr>
          <p:nvPr/>
        </p:nvSpPr>
        <p:spPr bwMode="auto">
          <a:xfrm>
            <a:off x="0" y="5479647"/>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latin typeface="+mn-lt"/>
              </a:rPr>
              <a:t>Excel </a:t>
            </a:r>
            <a:r>
              <a:rPr lang="en-US" sz="1500" dirty="0" err="1" smtClean="0">
                <a:solidFill>
                  <a:schemeClr val="bg1"/>
                </a:solidFill>
                <a:latin typeface="+mn-lt"/>
              </a:rPr>
              <a:t>PowerPivot</a:t>
            </a:r>
            <a:r>
              <a:rPr lang="en-US" sz="1500" dirty="0" smtClean="0">
                <a:solidFill>
                  <a:schemeClr val="bg1"/>
                </a:solidFill>
                <a:latin typeface="+mn-lt"/>
              </a:rPr>
              <a:t> </a:t>
            </a:r>
          </a:p>
          <a:p>
            <a:pPr algn="ctr" eaLnBrk="0" hangingPunct="0">
              <a:defRPr/>
            </a:pPr>
            <a:r>
              <a:rPr lang="en-US" sz="1500" dirty="0" smtClean="0">
                <a:solidFill>
                  <a:schemeClr val="bg1"/>
                </a:solidFill>
              </a:rPr>
              <a:t>Model</a:t>
            </a:r>
            <a:endParaRPr lang="en-US" sz="1500" dirty="0">
              <a:solidFill>
                <a:schemeClr val="bg1"/>
              </a:solidFill>
            </a:endParaRPr>
          </a:p>
        </p:txBody>
      </p:sp>
      <p:sp>
        <p:nvSpPr>
          <p:cNvPr id="39" name="Up-Down Arrow 38"/>
          <p:cNvSpPr>
            <a:spLocks noChangeArrowheads="1"/>
          </p:cNvSpPr>
          <p:nvPr/>
        </p:nvSpPr>
        <p:spPr bwMode="auto">
          <a:xfrm rot="16200000">
            <a:off x="1795576" y="4707879"/>
            <a:ext cx="241392" cy="1095367"/>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1247" y="1781480"/>
            <a:ext cx="1213125" cy="459859"/>
          </a:xfrm>
          <a:prstGeom prst="rect">
            <a:avLst/>
          </a:prstGeom>
        </p:spPr>
      </p:pic>
      <p:sp>
        <p:nvSpPr>
          <p:cNvPr id="42" name="Rectangle 41"/>
          <p:cNvSpPr>
            <a:spLocks noChangeArrowheads="1"/>
          </p:cNvSpPr>
          <p:nvPr/>
        </p:nvSpPr>
        <p:spPr bwMode="auto">
          <a:xfrm>
            <a:off x="9156440" y="2246132"/>
            <a:ext cx="2219297" cy="472920"/>
          </a:xfrm>
          <a:prstGeom prst="rect">
            <a:avLst/>
          </a:prstGeom>
          <a:noFill/>
          <a:ln w="9525" cap="flat" cmpd="sng" algn="ctr">
            <a:noFill/>
            <a:prstDash val="solid"/>
            <a:miter lim="800000"/>
            <a:headEnd type="none" w="med" len="med"/>
            <a:tailEnd type="none" w="med" len="med"/>
          </a:ln>
          <a:effectLst/>
        </p:spPr>
        <p:txBody>
          <a:bodyPr wrap="none" lIns="91436" tIns="45718" rIns="91436" bIns="45718" anchor="ctr"/>
          <a:lstStyle/>
          <a:p>
            <a:pPr algn="ctr" eaLnBrk="0" hangingPunct="0">
              <a:defRPr/>
            </a:pPr>
            <a:r>
              <a:rPr lang="en-US" sz="1500" dirty="0" smtClean="0">
                <a:solidFill>
                  <a:schemeClr val="bg1"/>
                </a:solidFill>
              </a:rPr>
              <a:t>SQL Server BIDS</a:t>
            </a:r>
          </a:p>
          <a:p>
            <a:pPr algn="ctr" eaLnBrk="0" hangingPunct="0">
              <a:defRPr/>
            </a:pPr>
            <a:r>
              <a:rPr lang="en-US" sz="1500" dirty="0" smtClean="0">
                <a:solidFill>
                  <a:schemeClr val="bg1"/>
                </a:solidFill>
              </a:rPr>
              <a:t>BISM Model</a:t>
            </a:r>
            <a:endParaRPr lang="en-US" sz="1500" dirty="0">
              <a:solidFill>
                <a:schemeClr val="bg1"/>
              </a:solidFill>
            </a:endParaRPr>
          </a:p>
        </p:txBody>
      </p:sp>
      <p:sp>
        <p:nvSpPr>
          <p:cNvPr id="43" name="Up-Down Arrow 42"/>
          <p:cNvSpPr>
            <a:spLocks noChangeArrowheads="1"/>
          </p:cNvSpPr>
          <p:nvPr/>
        </p:nvSpPr>
        <p:spPr bwMode="auto">
          <a:xfrm>
            <a:off x="10204125" y="2719052"/>
            <a:ext cx="225148" cy="585428"/>
          </a:xfrm>
          <a:prstGeom prst="upDownArrow">
            <a:avLst>
              <a:gd name="adj1" fmla="val 50000"/>
              <a:gd name="adj2" fmla="val 46244"/>
            </a:avLst>
          </a:prstGeom>
          <a:solidFill>
            <a:srgbClr val="F4B23C">
              <a:alpha val="80000"/>
            </a:srgbClr>
          </a:solidFill>
          <a:ln w="22225">
            <a:gradFill flip="none" rotWithShape="1">
              <a:gsLst>
                <a:gs pos="0">
                  <a:schemeClr val="tx1"/>
                </a:gs>
                <a:gs pos="100000">
                  <a:srgbClr val="FFF2AC"/>
                </a:gs>
              </a:gsLst>
              <a:path path="rect">
                <a:fillToRect l="100000" t="100000"/>
              </a:path>
              <a:tileRect r="-100000" b="-100000"/>
            </a:gra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77800" h="177800"/>
            <a:bevelB w="203200" h="203200"/>
            <a:extrusionClr>
              <a:srgbClr val="CCF37E"/>
            </a:extrusionClr>
            <a:contourClr>
              <a:schemeClr val="bg2">
                <a:lumMod val="50000"/>
                <a:lumOff val="50000"/>
              </a:schemeClr>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a:defRPr/>
            </a:pPr>
            <a:endParaRPr lang="en-US" dirty="0">
              <a:solidFill>
                <a:schemeClr val="bg1"/>
              </a:solidFill>
            </a:endParaRPr>
          </a:p>
        </p:txBody>
      </p:sp>
    </p:spTree>
    <p:extLst>
      <p:ext uri="{BB962C8B-B14F-4D97-AF65-F5344CB8AC3E}">
        <p14:creationId xmlns:p14="http://schemas.microsoft.com/office/powerpoint/2010/main" val="2259993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3" y="304800"/>
            <a:ext cx="12524142" cy="2960912"/>
          </a:xfrm>
          <a:prstGeom prst="rect">
            <a:avLst/>
          </a:prstGeom>
        </p:spPr>
      </p:pic>
      <p:sp>
        <p:nvSpPr>
          <p:cNvPr id="112" name="Rounded Rectangle 111"/>
          <p:cNvSpPr/>
          <p:nvPr/>
        </p:nvSpPr>
        <p:spPr bwMode="auto">
          <a:xfrm>
            <a:off x="1842835" y="3223764"/>
            <a:ext cx="8503156" cy="2662052"/>
          </a:xfrm>
          <a:prstGeom prst="roundRect">
            <a:avLst>
              <a:gd name="adj" fmla="val 11007"/>
            </a:avLst>
          </a:prstGeom>
          <a:gradFill flip="none" rotWithShape="1">
            <a:gsLst>
              <a:gs pos="0">
                <a:schemeClr val="tx1">
                  <a:alpha val="31000"/>
                </a:schemeClr>
              </a:gs>
              <a:gs pos="52000">
                <a:schemeClr val="tx1">
                  <a:alpha val="15000"/>
                </a:schemeClr>
              </a:gs>
              <a:gs pos="100000">
                <a:schemeClr val="bg1">
                  <a:alpha val="7000"/>
                </a:schemeClr>
              </a:gs>
            </a:gsLst>
            <a:lin ang="16200000" scaled="0"/>
            <a:tileRect/>
          </a:gradFill>
          <a:ln w="12700" cap="flat" cmpd="sng" algn="ctr">
            <a:gradFill>
              <a:gsLst>
                <a:gs pos="0">
                  <a:srgbClr val="FFFFFF">
                    <a:alpha val="33000"/>
                  </a:srgbClr>
                </a:gs>
                <a:gs pos="50000">
                  <a:srgbClr val="FFFFFF">
                    <a:alpha val="0"/>
                  </a:srgbClr>
                </a:gs>
                <a:gs pos="100000">
                  <a:schemeClr val="accent1">
                    <a:alpha val="41000"/>
                  </a:schemeClr>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lvl="1" indent="-227147" algn="ctr" defTabSz="914159" fontAlgn="base">
              <a:lnSpc>
                <a:spcPct val="90000"/>
              </a:lnSpc>
              <a:spcBef>
                <a:spcPts val="630"/>
              </a:spcBef>
              <a:spcAft>
                <a:spcPts val="1620"/>
              </a:spcAft>
              <a:buClr>
                <a:srgbClr val="FFFF99"/>
              </a:buClr>
              <a:buSzPct val="120000"/>
              <a:buBlip>
                <a:blip r:embed="rId4"/>
              </a:buBlip>
              <a:tabLst>
                <a:tab pos="513595" algn="l"/>
              </a:tabLst>
              <a:defRPr/>
            </a:pPr>
            <a:endParaRPr lang="en-US" altLang="zh-CN" sz="3200" i="1" dirty="0" smtClean="0">
              <a:solidFill>
                <a:schemeClr val="tx2"/>
              </a:solidFill>
              <a:latin typeface="Segoe" pitchFamily="34" charset="0"/>
            </a:endParaRPr>
          </a:p>
        </p:txBody>
      </p:sp>
      <p:sp>
        <p:nvSpPr>
          <p:cNvPr id="113" name="Rectangle 112"/>
          <p:cNvSpPr/>
          <p:nvPr/>
        </p:nvSpPr>
        <p:spPr bwMode="auto">
          <a:xfrm>
            <a:off x="-34825" y="2152016"/>
            <a:ext cx="12293300" cy="3159445"/>
          </a:xfrm>
          <a:custGeom>
            <a:avLst/>
            <a:gdLst>
              <a:gd name="connsiteX0" fmla="*/ 0 w 9144000"/>
              <a:gd name="connsiteY0" fmla="*/ 0 h 3586348"/>
              <a:gd name="connsiteX1" fmla="*/ 9144000 w 9144000"/>
              <a:gd name="connsiteY1" fmla="*/ 0 h 3586348"/>
              <a:gd name="connsiteX2" fmla="*/ 9144000 w 9144000"/>
              <a:gd name="connsiteY2" fmla="*/ 3586348 h 3586348"/>
              <a:gd name="connsiteX3" fmla="*/ 0 w 9144000"/>
              <a:gd name="connsiteY3" fmla="*/ 3586348 h 3586348"/>
              <a:gd name="connsiteX4" fmla="*/ 0 w 9144000"/>
              <a:gd name="connsiteY4" fmla="*/ 0 h 3586348"/>
              <a:gd name="connsiteX0" fmla="*/ 0 w 9170126"/>
              <a:gd name="connsiteY0" fmla="*/ 182880 h 3586348"/>
              <a:gd name="connsiteX1" fmla="*/ 9170126 w 9170126"/>
              <a:gd name="connsiteY1" fmla="*/ 0 h 3586348"/>
              <a:gd name="connsiteX2" fmla="*/ 9170126 w 9170126"/>
              <a:gd name="connsiteY2" fmla="*/ 3586348 h 3586348"/>
              <a:gd name="connsiteX3" fmla="*/ 26126 w 9170126"/>
              <a:gd name="connsiteY3" fmla="*/ 3586348 h 3586348"/>
              <a:gd name="connsiteX4" fmla="*/ 0 w 9170126"/>
              <a:gd name="connsiteY4" fmla="*/ 182880 h 3586348"/>
              <a:gd name="connsiteX0" fmla="*/ 0 w 9222377"/>
              <a:gd name="connsiteY0" fmla="*/ 0 h 3403468"/>
              <a:gd name="connsiteX1" fmla="*/ 9222377 w 9222377"/>
              <a:gd name="connsiteY1" fmla="*/ 60960 h 3403468"/>
              <a:gd name="connsiteX2" fmla="*/ 9170126 w 9222377"/>
              <a:gd name="connsiteY2" fmla="*/ 3403468 h 3403468"/>
              <a:gd name="connsiteX3" fmla="*/ 26126 w 9222377"/>
              <a:gd name="connsiteY3" fmla="*/ 3403468 h 3403468"/>
              <a:gd name="connsiteX4" fmla="*/ 0 w 9222377"/>
              <a:gd name="connsiteY4" fmla="*/ 0 h 340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377" h="3403468">
                <a:moveTo>
                  <a:pt x="0" y="0"/>
                </a:moveTo>
                <a:lnTo>
                  <a:pt x="9222377" y="60960"/>
                </a:lnTo>
                <a:lnTo>
                  <a:pt x="9170126" y="3403468"/>
                </a:lnTo>
                <a:lnTo>
                  <a:pt x="26126" y="3403468"/>
                </a:lnTo>
                <a:lnTo>
                  <a:pt x="0" y="0"/>
                </a:lnTo>
                <a:close/>
              </a:path>
            </a:pathLst>
          </a:custGeom>
          <a:gradFill flip="none" rotWithShape="1">
            <a:gsLst>
              <a:gs pos="0">
                <a:schemeClr val="bg2">
                  <a:lumMod val="25000"/>
                </a:schemeClr>
              </a:gs>
              <a:gs pos="52000">
                <a:schemeClr val="tx1">
                  <a:lumMod val="50000"/>
                  <a:lumOff val="50000"/>
                </a:schemeClr>
              </a:gs>
              <a:gs pos="100000">
                <a:schemeClr val="bg2">
                  <a:lumMod val="25000"/>
                </a:schemeClr>
              </a:gs>
            </a:gsLst>
            <a:lin ang="3600000" scaled="0"/>
            <a:tileRect/>
          </a:gra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chemeClr val="tx2"/>
              </a:solidFill>
              <a:latin typeface="Segoe" pitchFamily="34" charset="0"/>
            </a:endParaRPr>
          </a:p>
        </p:txBody>
      </p:sp>
      <p:sp>
        <p:nvSpPr>
          <p:cNvPr id="6" name="Rectangle 5"/>
          <p:cNvSpPr/>
          <p:nvPr/>
        </p:nvSpPr>
        <p:spPr bwMode="auto">
          <a:xfrm>
            <a:off x="-124790" y="1911533"/>
            <a:ext cx="12383265" cy="3386818"/>
          </a:xfrm>
          <a:custGeom>
            <a:avLst/>
            <a:gdLst>
              <a:gd name="connsiteX0" fmla="*/ 0 w 9220200"/>
              <a:gd name="connsiteY0" fmla="*/ 0 h 3629025"/>
              <a:gd name="connsiteX1" fmla="*/ 9220200 w 9220200"/>
              <a:gd name="connsiteY1" fmla="*/ 0 h 3629025"/>
              <a:gd name="connsiteX2" fmla="*/ 9220200 w 9220200"/>
              <a:gd name="connsiteY2" fmla="*/ 3629025 h 3629025"/>
              <a:gd name="connsiteX3" fmla="*/ 0 w 9220200"/>
              <a:gd name="connsiteY3" fmla="*/ 3629025 h 3629025"/>
              <a:gd name="connsiteX4" fmla="*/ 0 w 9220200"/>
              <a:gd name="connsiteY4"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0 w 9220200"/>
              <a:gd name="connsiteY4" fmla="*/ 3629025 h 3629025"/>
              <a:gd name="connsiteX5" fmla="*/ 0 w 9220200"/>
              <a:gd name="connsiteY5" fmla="*/ 0 h 3629025"/>
              <a:gd name="connsiteX0" fmla="*/ 0 w 9220200"/>
              <a:gd name="connsiteY0" fmla="*/ 0 h 3629025"/>
              <a:gd name="connsiteX1" fmla="*/ 9220200 w 9220200"/>
              <a:gd name="connsiteY1" fmla="*/ 0 h 3629025"/>
              <a:gd name="connsiteX2" fmla="*/ 9220200 w 9220200"/>
              <a:gd name="connsiteY2" fmla="*/ 3629025 h 3629025"/>
              <a:gd name="connsiteX3" fmla="*/ 371475 w 9220200"/>
              <a:gd name="connsiteY3" fmla="*/ 3629025 h 3629025"/>
              <a:gd name="connsiteX4" fmla="*/ 76200 w 9220200"/>
              <a:gd name="connsiteY4" fmla="*/ 3200400 h 3629025"/>
              <a:gd name="connsiteX5" fmla="*/ 0 w 9220200"/>
              <a:gd name="connsiteY5" fmla="*/ 0 h 3629025"/>
              <a:gd name="connsiteX0" fmla="*/ 0 w 9220200"/>
              <a:gd name="connsiteY0" fmla="*/ 0 h 3638550"/>
              <a:gd name="connsiteX1" fmla="*/ 9220200 w 9220200"/>
              <a:gd name="connsiteY1" fmla="*/ 0 h 3638550"/>
              <a:gd name="connsiteX2" fmla="*/ 9220200 w 9220200"/>
              <a:gd name="connsiteY2" fmla="*/ 3629025 h 3638550"/>
              <a:gd name="connsiteX3" fmla="*/ 971550 w 9220200"/>
              <a:gd name="connsiteY3" fmla="*/ 3638550 h 3638550"/>
              <a:gd name="connsiteX4" fmla="*/ 76200 w 9220200"/>
              <a:gd name="connsiteY4" fmla="*/ 3200400 h 3638550"/>
              <a:gd name="connsiteX5" fmla="*/ 0 w 9220200"/>
              <a:gd name="connsiteY5" fmla="*/ 0 h 3638550"/>
              <a:gd name="connsiteX0" fmla="*/ 0 w 9220200"/>
              <a:gd name="connsiteY0" fmla="*/ 0 h 3648075"/>
              <a:gd name="connsiteX1" fmla="*/ 9220200 w 9220200"/>
              <a:gd name="connsiteY1" fmla="*/ 0 h 3648075"/>
              <a:gd name="connsiteX2" fmla="*/ 9220200 w 9220200"/>
              <a:gd name="connsiteY2" fmla="*/ 3629025 h 3648075"/>
              <a:gd name="connsiteX3" fmla="*/ 166687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76200 w 9220200"/>
              <a:gd name="connsiteY4" fmla="*/ 32004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57150 w 9220200"/>
              <a:gd name="connsiteY4" fmla="*/ 2514600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1457325 w 9220200"/>
              <a:gd name="connsiteY3" fmla="*/ 3648075 h 3648075"/>
              <a:gd name="connsiteX4" fmla="*/ 38100 w 9220200"/>
              <a:gd name="connsiteY4" fmla="*/ 2962275 h 3648075"/>
              <a:gd name="connsiteX5" fmla="*/ 0 w 9220200"/>
              <a:gd name="connsiteY5" fmla="*/ 0 h 3648075"/>
              <a:gd name="connsiteX0" fmla="*/ 0 w 9220200"/>
              <a:gd name="connsiteY0" fmla="*/ 0 h 3648075"/>
              <a:gd name="connsiteX1" fmla="*/ 9220200 w 9220200"/>
              <a:gd name="connsiteY1" fmla="*/ 0 h 3648075"/>
              <a:gd name="connsiteX2" fmla="*/ 9220200 w 9220200"/>
              <a:gd name="connsiteY2" fmla="*/ 36290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0200"/>
              <a:gd name="connsiteY0" fmla="*/ 0 h 3648075"/>
              <a:gd name="connsiteX1" fmla="*/ 9220200 w 9220200"/>
              <a:gd name="connsiteY1" fmla="*/ 0 h 3648075"/>
              <a:gd name="connsiteX2" fmla="*/ 9220200 w 9220200"/>
              <a:gd name="connsiteY2" fmla="*/ 2638425 h 3648075"/>
              <a:gd name="connsiteX3" fmla="*/ 8848725 w 9220200"/>
              <a:gd name="connsiteY3" fmla="*/ 3629024 h 3648075"/>
              <a:gd name="connsiteX4" fmla="*/ 1457325 w 9220200"/>
              <a:gd name="connsiteY4" fmla="*/ 3648075 h 3648075"/>
              <a:gd name="connsiteX5" fmla="*/ 38100 w 9220200"/>
              <a:gd name="connsiteY5" fmla="*/ 2962275 h 3648075"/>
              <a:gd name="connsiteX6" fmla="*/ 0 w 9220200"/>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848725 w 9229725"/>
              <a:gd name="connsiteY3" fmla="*/ 362902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80962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58125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600950 w 9229725"/>
              <a:gd name="connsiteY3" fmla="*/ 3638549 h 3648075"/>
              <a:gd name="connsiteX4" fmla="*/ 1457325 w 9229725"/>
              <a:gd name="connsiteY4" fmla="*/ 3648075 h 3648075"/>
              <a:gd name="connsiteX5" fmla="*/ 38100 w 9229725"/>
              <a:gd name="connsiteY5" fmla="*/ 2962275 h 3648075"/>
              <a:gd name="connsiteX6" fmla="*/ 0 w 9229725"/>
              <a:gd name="connsiteY6" fmla="*/ 0 h 3648075"/>
              <a:gd name="connsiteX0" fmla="*/ 0 w 9229725"/>
              <a:gd name="connsiteY0" fmla="*/ 0 h 3648075"/>
              <a:gd name="connsiteX1" fmla="*/ 9220200 w 9229725"/>
              <a:gd name="connsiteY1" fmla="*/ 0 h 3648075"/>
              <a:gd name="connsiteX2" fmla="*/ 9229725 w 9229725"/>
              <a:gd name="connsiteY2" fmla="*/ 2981325 h 3648075"/>
              <a:gd name="connsiteX3" fmla="*/ 7886700 w 9229725"/>
              <a:gd name="connsiteY3" fmla="*/ 3648074 h 3648075"/>
              <a:gd name="connsiteX4" fmla="*/ 1457325 w 9229725"/>
              <a:gd name="connsiteY4" fmla="*/ 3648075 h 3648075"/>
              <a:gd name="connsiteX5" fmla="*/ 38100 w 9229725"/>
              <a:gd name="connsiteY5" fmla="*/ 2962275 h 3648075"/>
              <a:gd name="connsiteX6" fmla="*/ 0 w 9229725"/>
              <a:gd name="connsiteY6" fmla="*/ 0 h 3648075"/>
              <a:gd name="connsiteX0" fmla="*/ 0 w 9247142"/>
              <a:gd name="connsiteY0" fmla="*/ 287383 h 3648075"/>
              <a:gd name="connsiteX1" fmla="*/ 9237617 w 9247142"/>
              <a:gd name="connsiteY1" fmla="*/ 0 h 3648075"/>
              <a:gd name="connsiteX2" fmla="*/ 9247142 w 9247142"/>
              <a:gd name="connsiteY2" fmla="*/ 2981325 h 3648075"/>
              <a:gd name="connsiteX3" fmla="*/ 7904117 w 9247142"/>
              <a:gd name="connsiteY3" fmla="*/ 3648074 h 3648075"/>
              <a:gd name="connsiteX4" fmla="*/ 1474742 w 9247142"/>
              <a:gd name="connsiteY4" fmla="*/ 3648075 h 3648075"/>
              <a:gd name="connsiteX5" fmla="*/ 55517 w 9247142"/>
              <a:gd name="connsiteY5" fmla="*/ 2962275 h 3648075"/>
              <a:gd name="connsiteX6" fmla="*/ 0 w 9247142"/>
              <a:gd name="connsiteY6" fmla="*/ 287383 h 3648075"/>
              <a:gd name="connsiteX0" fmla="*/ 0 w 9289868"/>
              <a:gd name="connsiteY0" fmla="*/ 26126 h 3386818"/>
              <a:gd name="connsiteX1" fmla="*/ 9289868 w 9289868"/>
              <a:gd name="connsiteY1" fmla="*/ 0 h 3386818"/>
              <a:gd name="connsiteX2" fmla="*/ 9247142 w 9289868"/>
              <a:gd name="connsiteY2" fmla="*/ 2720068 h 3386818"/>
              <a:gd name="connsiteX3" fmla="*/ 7904117 w 9289868"/>
              <a:gd name="connsiteY3" fmla="*/ 3386817 h 3386818"/>
              <a:gd name="connsiteX4" fmla="*/ 1474742 w 9289868"/>
              <a:gd name="connsiteY4" fmla="*/ 3386818 h 3386818"/>
              <a:gd name="connsiteX5" fmla="*/ 55517 w 9289868"/>
              <a:gd name="connsiteY5" fmla="*/ 2701018 h 3386818"/>
              <a:gd name="connsiteX6" fmla="*/ 0 w 9289868"/>
              <a:gd name="connsiteY6" fmla="*/ 26126 h 338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9868" h="3386818">
                <a:moveTo>
                  <a:pt x="0" y="26126"/>
                </a:moveTo>
                <a:lnTo>
                  <a:pt x="9289868" y="0"/>
                </a:lnTo>
                <a:lnTo>
                  <a:pt x="9247142" y="2720068"/>
                </a:lnTo>
                <a:lnTo>
                  <a:pt x="7904117" y="3386817"/>
                </a:lnTo>
                <a:lnTo>
                  <a:pt x="1474742" y="3386818"/>
                </a:lnTo>
                <a:lnTo>
                  <a:pt x="55517" y="2701018"/>
                </a:lnTo>
                <a:lnTo>
                  <a:pt x="0" y="26126"/>
                </a:lnTo>
                <a:close/>
              </a:path>
            </a:pathLst>
          </a:custGeom>
          <a:gradFill>
            <a:gsLst>
              <a:gs pos="0">
                <a:schemeClr val="bg2">
                  <a:lumMod val="75000"/>
                  <a:alpha val="50000"/>
                </a:schemeClr>
              </a:gs>
              <a:gs pos="52000">
                <a:schemeClr val="tx1">
                  <a:lumMod val="50000"/>
                  <a:lumOff val="50000"/>
                  <a:alpha val="50000"/>
                </a:schemeClr>
              </a:gs>
              <a:gs pos="100000">
                <a:schemeClr val="bg2">
                  <a:lumMod val="75000"/>
                  <a:alpha val="50000"/>
                </a:schemeClr>
              </a:gs>
            </a:gsLst>
            <a:lin ang="5400000" scaled="0"/>
          </a:gra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tx2"/>
              </a:solidFill>
              <a:effectLst>
                <a:outerShdw blurRad="38100" dist="38100" dir="2700000" algn="tl">
                  <a:srgbClr val="000000">
                    <a:alpha val="43137"/>
                  </a:srgbClr>
                </a:outerShdw>
              </a:effectLst>
              <a:latin typeface="Segoe" pitchFamily="34" charset="0"/>
            </a:endParaRPr>
          </a:p>
        </p:txBody>
      </p:sp>
      <p:sp>
        <p:nvSpPr>
          <p:cNvPr id="115" name="Freeform 6"/>
          <p:cNvSpPr>
            <a:spLocks/>
          </p:cNvSpPr>
          <p:nvPr/>
        </p:nvSpPr>
        <p:spPr bwMode="auto">
          <a:xfrm>
            <a:off x="-16929" y="863731"/>
            <a:ext cx="12205754" cy="2229403"/>
          </a:xfrm>
          <a:custGeom>
            <a:avLst/>
            <a:gdLst/>
            <a:ahLst/>
            <a:cxnLst>
              <a:cxn ang="0">
                <a:pos x="17" y="2049"/>
              </a:cxn>
              <a:cxn ang="0">
                <a:pos x="262" y="1872"/>
              </a:cxn>
              <a:cxn ang="0">
                <a:pos x="485" y="1731"/>
              </a:cxn>
              <a:cxn ang="0">
                <a:pos x="768" y="1568"/>
              </a:cxn>
              <a:cxn ang="0">
                <a:pos x="1107" y="1398"/>
              </a:cxn>
              <a:cxn ang="0">
                <a:pos x="1496" y="1231"/>
              </a:cxn>
              <a:cxn ang="0">
                <a:pos x="1931" y="1082"/>
              </a:cxn>
              <a:cxn ang="0">
                <a:pos x="2243" y="996"/>
              </a:cxn>
              <a:cxn ang="0">
                <a:pos x="2488" y="942"/>
              </a:cxn>
              <a:cxn ang="0">
                <a:pos x="2743" y="900"/>
              </a:cxn>
              <a:cxn ang="0">
                <a:pos x="3005" y="869"/>
              </a:cxn>
              <a:cxn ang="0">
                <a:pos x="3275" y="850"/>
              </a:cxn>
              <a:cxn ang="0">
                <a:pos x="3459" y="846"/>
              </a:cxn>
              <a:cxn ang="0">
                <a:pos x="3733" y="856"/>
              </a:cxn>
              <a:cxn ang="0">
                <a:pos x="4001" y="877"/>
              </a:cxn>
              <a:cxn ang="0">
                <a:pos x="4259" y="911"/>
              </a:cxn>
              <a:cxn ang="0">
                <a:pos x="4512" y="959"/>
              </a:cxn>
              <a:cxn ang="0">
                <a:pos x="4754" y="1015"/>
              </a:cxn>
              <a:cxn ang="0">
                <a:pos x="5135" y="1126"/>
              </a:cxn>
              <a:cxn ang="0">
                <a:pos x="5554" y="1281"/>
              </a:cxn>
              <a:cxn ang="0">
                <a:pos x="5928" y="1449"/>
              </a:cxn>
              <a:cxn ang="0">
                <a:pos x="6246" y="1616"/>
              </a:cxn>
              <a:cxn ang="0">
                <a:pos x="6510" y="1771"/>
              </a:cxn>
              <a:cxn ang="0">
                <a:pos x="6763" y="1939"/>
              </a:cxn>
              <a:cxn ang="0">
                <a:pos x="6912" y="2051"/>
              </a:cxn>
              <a:cxn ang="0">
                <a:pos x="6845" y="810"/>
              </a:cxn>
              <a:cxn ang="0">
                <a:pos x="6510" y="651"/>
              </a:cxn>
              <a:cxn ang="0">
                <a:pos x="6246" y="542"/>
              </a:cxn>
              <a:cxn ang="0">
                <a:pos x="5928" y="423"/>
              </a:cxn>
              <a:cxn ang="0">
                <a:pos x="5554" y="306"/>
              </a:cxn>
              <a:cxn ang="0">
                <a:pos x="5135" y="197"/>
              </a:cxn>
              <a:cxn ang="0">
                <a:pos x="4673" y="103"/>
              </a:cxn>
              <a:cxn ang="0">
                <a:pos x="4175" y="36"/>
              </a:cxn>
              <a:cxn ang="0">
                <a:pos x="3733" y="6"/>
              </a:cxn>
              <a:cxn ang="0">
                <a:pos x="3459" y="0"/>
              </a:cxn>
              <a:cxn ang="0">
                <a:pos x="3275" y="2"/>
              </a:cxn>
              <a:cxn ang="0">
                <a:pos x="2917" y="21"/>
              </a:cxn>
              <a:cxn ang="0">
                <a:pos x="2406" y="78"/>
              </a:cxn>
              <a:cxn ang="0">
                <a:pos x="1931" y="163"/>
              </a:cxn>
              <a:cxn ang="0">
                <a:pos x="1496" y="268"/>
              </a:cxn>
              <a:cxn ang="0">
                <a:pos x="1107" y="385"/>
              </a:cxn>
              <a:cxn ang="0">
                <a:pos x="768" y="504"/>
              </a:cxn>
              <a:cxn ang="0">
                <a:pos x="485" y="616"/>
              </a:cxn>
              <a:cxn ang="0">
                <a:pos x="149" y="770"/>
              </a:cxn>
              <a:cxn ang="0">
                <a:pos x="0" y="2062"/>
              </a:cxn>
            </a:cxnLst>
            <a:rect l="0" t="0" r="r" b="b"/>
            <a:pathLst>
              <a:path w="6912" h="2062">
                <a:moveTo>
                  <a:pt x="0" y="2062"/>
                </a:moveTo>
                <a:lnTo>
                  <a:pt x="0" y="2062"/>
                </a:lnTo>
                <a:lnTo>
                  <a:pt x="17" y="2049"/>
                </a:lnTo>
                <a:lnTo>
                  <a:pt x="67" y="2010"/>
                </a:lnTo>
                <a:lnTo>
                  <a:pt x="149" y="1949"/>
                </a:lnTo>
                <a:lnTo>
                  <a:pt x="262" y="1872"/>
                </a:lnTo>
                <a:lnTo>
                  <a:pt x="329" y="1828"/>
                </a:lnTo>
                <a:lnTo>
                  <a:pt x="404" y="1781"/>
                </a:lnTo>
                <a:lnTo>
                  <a:pt x="485" y="1731"/>
                </a:lnTo>
                <a:lnTo>
                  <a:pt x="573" y="1677"/>
                </a:lnTo>
                <a:lnTo>
                  <a:pt x="668" y="1624"/>
                </a:lnTo>
                <a:lnTo>
                  <a:pt x="768" y="1568"/>
                </a:lnTo>
                <a:lnTo>
                  <a:pt x="875" y="1511"/>
                </a:lnTo>
                <a:lnTo>
                  <a:pt x="988" y="1455"/>
                </a:lnTo>
                <a:lnTo>
                  <a:pt x="1107" y="1398"/>
                </a:lnTo>
                <a:lnTo>
                  <a:pt x="1231" y="1342"/>
                </a:lnTo>
                <a:lnTo>
                  <a:pt x="1362" y="1287"/>
                </a:lnTo>
                <a:lnTo>
                  <a:pt x="1496" y="1231"/>
                </a:lnTo>
                <a:lnTo>
                  <a:pt x="1636" y="1179"/>
                </a:lnTo>
                <a:lnTo>
                  <a:pt x="1781" y="1130"/>
                </a:lnTo>
                <a:lnTo>
                  <a:pt x="1931" y="1082"/>
                </a:lnTo>
                <a:lnTo>
                  <a:pt x="2084" y="1038"/>
                </a:lnTo>
                <a:lnTo>
                  <a:pt x="2164" y="1017"/>
                </a:lnTo>
                <a:lnTo>
                  <a:pt x="2243" y="996"/>
                </a:lnTo>
                <a:lnTo>
                  <a:pt x="2323" y="976"/>
                </a:lnTo>
                <a:lnTo>
                  <a:pt x="2406" y="959"/>
                </a:lnTo>
                <a:lnTo>
                  <a:pt x="2488" y="942"/>
                </a:lnTo>
                <a:lnTo>
                  <a:pt x="2572" y="927"/>
                </a:lnTo>
                <a:lnTo>
                  <a:pt x="2656" y="913"/>
                </a:lnTo>
                <a:lnTo>
                  <a:pt x="2743" y="900"/>
                </a:lnTo>
                <a:lnTo>
                  <a:pt x="2829" y="888"/>
                </a:lnTo>
                <a:lnTo>
                  <a:pt x="2917" y="877"/>
                </a:lnTo>
                <a:lnTo>
                  <a:pt x="3005" y="869"/>
                </a:lnTo>
                <a:lnTo>
                  <a:pt x="3095" y="862"/>
                </a:lnTo>
                <a:lnTo>
                  <a:pt x="3185" y="856"/>
                </a:lnTo>
                <a:lnTo>
                  <a:pt x="3275" y="850"/>
                </a:lnTo>
                <a:lnTo>
                  <a:pt x="3367" y="848"/>
                </a:lnTo>
                <a:lnTo>
                  <a:pt x="3459" y="846"/>
                </a:lnTo>
                <a:lnTo>
                  <a:pt x="3459" y="846"/>
                </a:lnTo>
                <a:lnTo>
                  <a:pt x="3551" y="848"/>
                </a:lnTo>
                <a:lnTo>
                  <a:pt x="3643" y="850"/>
                </a:lnTo>
                <a:lnTo>
                  <a:pt x="3733" y="856"/>
                </a:lnTo>
                <a:lnTo>
                  <a:pt x="3823" y="862"/>
                </a:lnTo>
                <a:lnTo>
                  <a:pt x="3913" y="867"/>
                </a:lnTo>
                <a:lnTo>
                  <a:pt x="4001" y="877"/>
                </a:lnTo>
                <a:lnTo>
                  <a:pt x="4089" y="886"/>
                </a:lnTo>
                <a:lnTo>
                  <a:pt x="4175" y="900"/>
                </a:lnTo>
                <a:lnTo>
                  <a:pt x="4259" y="911"/>
                </a:lnTo>
                <a:lnTo>
                  <a:pt x="4346" y="927"/>
                </a:lnTo>
                <a:lnTo>
                  <a:pt x="4428" y="942"/>
                </a:lnTo>
                <a:lnTo>
                  <a:pt x="4512" y="959"/>
                </a:lnTo>
                <a:lnTo>
                  <a:pt x="4593" y="976"/>
                </a:lnTo>
                <a:lnTo>
                  <a:pt x="4673" y="996"/>
                </a:lnTo>
                <a:lnTo>
                  <a:pt x="4754" y="1015"/>
                </a:lnTo>
                <a:lnTo>
                  <a:pt x="4832" y="1036"/>
                </a:lnTo>
                <a:lnTo>
                  <a:pt x="4985" y="1080"/>
                </a:lnTo>
                <a:lnTo>
                  <a:pt x="5135" y="1126"/>
                </a:lnTo>
                <a:lnTo>
                  <a:pt x="5280" y="1176"/>
                </a:lnTo>
                <a:lnTo>
                  <a:pt x="5420" y="1227"/>
                </a:lnTo>
                <a:lnTo>
                  <a:pt x="5554" y="1281"/>
                </a:lnTo>
                <a:lnTo>
                  <a:pt x="5684" y="1336"/>
                </a:lnTo>
                <a:lnTo>
                  <a:pt x="5809" y="1392"/>
                </a:lnTo>
                <a:lnTo>
                  <a:pt x="5928" y="1449"/>
                </a:lnTo>
                <a:lnTo>
                  <a:pt x="6039" y="1505"/>
                </a:lnTo>
                <a:lnTo>
                  <a:pt x="6146" y="1560"/>
                </a:lnTo>
                <a:lnTo>
                  <a:pt x="6246" y="1616"/>
                </a:lnTo>
                <a:lnTo>
                  <a:pt x="6341" y="1670"/>
                </a:lnTo>
                <a:lnTo>
                  <a:pt x="6427" y="1721"/>
                </a:lnTo>
                <a:lnTo>
                  <a:pt x="6510" y="1771"/>
                </a:lnTo>
                <a:lnTo>
                  <a:pt x="6583" y="1819"/>
                </a:lnTo>
                <a:lnTo>
                  <a:pt x="6650" y="1863"/>
                </a:lnTo>
                <a:lnTo>
                  <a:pt x="6763" y="1939"/>
                </a:lnTo>
                <a:lnTo>
                  <a:pt x="6845" y="1999"/>
                </a:lnTo>
                <a:lnTo>
                  <a:pt x="6895" y="2037"/>
                </a:lnTo>
                <a:lnTo>
                  <a:pt x="6912" y="2051"/>
                </a:lnTo>
                <a:lnTo>
                  <a:pt x="6912" y="846"/>
                </a:lnTo>
                <a:lnTo>
                  <a:pt x="6912" y="846"/>
                </a:lnTo>
                <a:lnTo>
                  <a:pt x="6845" y="810"/>
                </a:lnTo>
                <a:lnTo>
                  <a:pt x="6763" y="770"/>
                </a:lnTo>
                <a:lnTo>
                  <a:pt x="6650" y="714"/>
                </a:lnTo>
                <a:lnTo>
                  <a:pt x="6510" y="651"/>
                </a:lnTo>
                <a:lnTo>
                  <a:pt x="6427" y="616"/>
                </a:lnTo>
                <a:lnTo>
                  <a:pt x="6341" y="578"/>
                </a:lnTo>
                <a:lnTo>
                  <a:pt x="6246" y="542"/>
                </a:lnTo>
                <a:lnTo>
                  <a:pt x="6146" y="504"/>
                </a:lnTo>
                <a:lnTo>
                  <a:pt x="6039" y="463"/>
                </a:lnTo>
                <a:lnTo>
                  <a:pt x="5928" y="423"/>
                </a:lnTo>
                <a:lnTo>
                  <a:pt x="5809" y="385"/>
                </a:lnTo>
                <a:lnTo>
                  <a:pt x="5684" y="345"/>
                </a:lnTo>
                <a:lnTo>
                  <a:pt x="5554" y="306"/>
                </a:lnTo>
                <a:lnTo>
                  <a:pt x="5420" y="268"/>
                </a:lnTo>
                <a:lnTo>
                  <a:pt x="5280" y="232"/>
                </a:lnTo>
                <a:lnTo>
                  <a:pt x="5135" y="197"/>
                </a:lnTo>
                <a:lnTo>
                  <a:pt x="4985" y="163"/>
                </a:lnTo>
                <a:lnTo>
                  <a:pt x="4832" y="132"/>
                </a:lnTo>
                <a:lnTo>
                  <a:pt x="4673" y="103"/>
                </a:lnTo>
                <a:lnTo>
                  <a:pt x="4512" y="78"/>
                </a:lnTo>
                <a:lnTo>
                  <a:pt x="4346" y="56"/>
                </a:lnTo>
                <a:lnTo>
                  <a:pt x="4175" y="36"/>
                </a:lnTo>
                <a:lnTo>
                  <a:pt x="4001" y="21"/>
                </a:lnTo>
                <a:lnTo>
                  <a:pt x="3823" y="10"/>
                </a:lnTo>
                <a:lnTo>
                  <a:pt x="3733" y="6"/>
                </a:lnTo>
                <a:lnTo>
                  <a:pt x="3643" y="2"/>
                </a:lnTo>
                <a:lnTo>
                  <a:pt x="3551" y="0"/>
                </a:lnTo>
                <a:lnTo>
                  <a:pt x="3459" y="0"/>
                </a:lnTo>
                <a:lnTo>
                  <a:pt x="3459" y="0"/>
                </a:lnTo>
                <a:lnTo>
                  <a:pt x="3367" y="0"/>
                </a:lnTo>
                <a:lnTo>
                  <a:pt x="3275" y="2"/>
                </a:lnTo>
                <a:lnTo>
                  <a:pt x="3185" y="6"/>
                </a:lnTo>
                <a:lnTo>
                  <a:pt x="3095" y="10"/>
                </a:lnTo>
                <a:lnTo>
                  <a:pt x="2917" y="21"/>
                </a:lnTo>
                <a:lnTo>
                  <a:pt x="2743" y="36"/>
                </a:lnTo>
                <a:lnTo>
                  <a:pt x="2572" y="56"/>
                </a:lnTo>
                <a:lnTo>
                  <a:pt x="2406" y="78"/>
                </a:lnTo>
                <a:lnTo>
                  <a:pt x="2243" y="103"/>
                </a:lnTo>
                <a:lnTo>
                  <a:pt x="2084" y="132"/>
                </a:lnTo>
                <a:lnTo>
                  <a:pt x="1931" y="163"/>
                </a:lnTo>
                <a:lnTo>
                  <a:pt x="1781" y="197"/>
                </a:lnTo>
                <a:lnTo>
                  <a:pt x="1636" y="232"/>
                </a:lnTo>
                <a:lnTo>
                  <a:pt x="1496" y="268"/>
                </a:lnTo>
                <a:lnTo>
                  <a:pt x="1362" y="306"/>
                </a:lnTo>
                <a:lnTo>
                  <a:pt x="1231" y="345"/>
                </a:lnTo>
                <a:lnTo>
                  <a:pt x="1107" y="385"/>
                </a:lnTo>
                <a:lnTo>
                  <a:pt x="988" y="423"/>
                </a:lnTo>
                <a:lnTo>
                  <a:pt x="875" y="463"/>
                </a:lnTo>
                <a:lnTo>
                  <a:pt x="768" y="504"/>
                </a:lnTo>
                <a:lnTo>
                  <a:pt x="668" y="542"/>
                </a:lnTo>
                <a:lnTo>
                  <a:pt x="573" y="578"/>
                </a:lnTo>
                <a:lnTo>
                  <a:pt x="485" y="616"/>
                </a:lnTo>
                <a:lnTo>
                  <a:pt x="404" y="651"/>
                </a:lnTo>
                <a:lnTo>
                  <a:pt x="262" y="714"/>
                </a:lnTo>
                <a:lnTo>
                  <a:pt x="149" y="770"/>
                </a:lnTo>
                <a:lnTo>
                  <a:pt x="67" y="810"/>
                </a:lnTo>
                <a:lnTo>
                  <a:pt x="0" y="846"/>
                </a:lnTo>
                <a:lnTo>
                  <a:pt x="0" y="2062"/>
                </a:lnTo>
                <a:close/>
              </a:path>
            </a:pathLst>
          </a:custGeom>
          <a:gradFill flip="none" rotWithShape="1">
            <a:gsLst>
              <a:gs pos="0">
                <a:schemeClr val="bg2">
                  <a:lumMod val="75000"/>
                </a:schemeClr>
              </a:gs>
              <a:gs pos="52000">
                <a:schemeClr val="tx1">
                  <a:lumMod val="50000"/>
                  <a:lumOff val="50000"/>
                </a:schemeClr>
              </a:gs>
              <a:gs pos="100000">
                <a:schemeClr val="bg2">
                  <a:lumMod val="75000"/>
                </a:schemeClr>
              </a:gs>
            </a:gsLst>
            <a:lin ang="3600000" scaled="0"/>
            <a:tileRect/>
          </a:gradFill>
          <a:ln w="12700" cap="flat" cmpd="sng" algn="ctr">
            <a:noFill/>
            <a:prstDash val="solid"/>
            <a:round/>
            <a:headEnd type="none" w="med" len="med"/>
            <a:tailEnd type="none" w="med" len="med"/>
          </a:ln>
          <a:effectLst/>
        </p:spPr>
        <p:txBody>
          <a:bodyPr vert="horz" wrap="square" lIns="45710" tIns="45710" rIns="54852" bIns="41145" numCol="1" rtlCol="0" anchor="ctr" anchorCtr="1" compatLnSpc="1">
            <a:prstTxWarp prst="textNoShape">
              <a:avLst/>
            </a:prstTxWarp>
          </a:bodyPr>
          <a:lstStyle/>
          <a:p>
            <a:pPr marL="227147" indent="-227147" algn="ctr" defTabSz="914159">
              <a:lnSpc>
                <a:spcPct val="90000"/>
              </a:lnSpc>
              <a:spcBef>
                <a:spcPts val="630"/>
              </a:spcBef>
              <a:buClr>
                <a:srgbClr val="FFFF99"/>
              </a:buClr>
              <a:buSzPct val="120000"/>
              <a:defRPr/>
            </a:pPr>
            <a:endParaRPr lang="en-US" altLang="zh-CN" sz="3200" i="1" dirty="0" smtClean="0">
              <a:solidFill>
                <a:srgbClr val="FFFFFF"/>
              </a:solidFill>
              <a:latin typeface="Segoe" pitchFamily="34" charset="0"/>
            </a:endParaRPr>
          </a:p>
        </p:txBody>
      </p:sp>
      <p:sp>
        <p:nvSpPr>
          <p:cNvPr id="116" name="Rectangle 115"/>
          <p:cNvSpPr/>
          <p:nvPr/>
        </p:nvSpPr>
        <p:spPr>
          <a:xfrm>
            <a:off x="743993" y="3083824"/>
            <a:ext cx="2811081" cy="605294"/>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Sophisticated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Design Environment</a:t>
            </a:r>
          </a:p>
        </p:txBody>
      </p:sp>
      <p:pic>
        <p:nvPicPr>
          <p:cNvPr id="117" name="Picture 2" descr="\\eventsql\dvd\Online_ART\DVD_ART36\Artwork_Imagery\Brand Photos\Scenarios\FY09 Office Brand - No_exp\women man meeting working talking lap top.png"/>
          <p:cNvPicPr>
            <a:picLocks noChangeAspect="1" noChangeArrowheads="1"/>
          </p:cNvPicPr>
          <p:nvPr/>
        </p:nvPicPr>
        <p:blipFill>
          <a:blip r:embed="rId5" cstate="print"/>
          <a:srcRect/>
          <a:stretch>
            <a:fillRect/>
          </a:stretch>
        </p:blipFill>
        <p:spPr bwMode="auto">
          <a:xfrm>
            <a:off x="3787138" y="892675"/>
            <a:ext cx="4614551" cy="2180943"/>
          </a:xfrm>
          <a:prstGeom prst="rect">
            <a:avLst/>
          </a:prstGeom>
          <a:noFill/>
        </p:spPr>
      </p:pic>
      <p:sp>
        <p:nvSpPr>
          <p:cNvPr id="118" name="Rectangle 117"/>
          <p:cNvSpPr/>
          <p:nvPr/>
        </p:nvSpPr>
        <p:spPr>
          <a:xfrm>
            <a:off x="5642416" y="3808386"/>
            <a:ext cx="100213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Re-use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of insights</a:t>
            </a:r>
          </a:p>
        </p:txBody>
      </p:sp>
      <p:grpSp>
        <p:nvGrpSpPr>
          <p:cNvPr id="152" name="Group 151"/>
          <p:cNvGrpSpPr/>
          <p:nvPr/>
        </p:nvGrpSpPr>
        <p:grpSpPr>
          <a:xfrm>
            <a:off x="247897" y="1663121"/>
            <a:ext cx="2680507" cy="1444574"/>
            <a:chOff x="256874" y="1164713"/>
            <a:chExt cx="2681059" cy="1925994"/>
          </a:xfrm>
          <a:effectLst>
            <a:outerShdw blurRad="50800" dist="50800" dir="5400000" algn="ctr" rotWithShape="0">
              <a:srgbClr val="000000">
                <a:alpha val="50000"/>
              </a:srgbClr>
            </a:outerShdw>
          </a:effectLst>
        </p:grpSpPr>
        <p:pic>
          <p:nvPicPr>
            <p:cNvPr id="121" name="Picture 2" descr="\\eventsql\dvd\Online_ART\DVD_ART36\Artwork_Imagery\Brand Photos\Scenarios\FY08 Brand - Business - No_exp\Man IT Pro smiling IT servers  clean room posed hallways.png"/>
            <p:cNvPicPr>
              <a:picLocks noChangeAspect="1" noChangeArrowheads="1"/>
            </p:cNvPicPr>
            <p:nvPr/>
          </p:nvPicPr>
          <p:blipFill>
            <a:blip r:embed="rId6" cstate="print"/>
            <a:srcRect/>
            <a:stretch>
              <a:fillRect/>
            </a:stretch>
          </p:blipFill>
          <p:spPr bwMode="auto">
            <a:xfrm flipH="1">
              <a:off x="1428728" y="1164713"/>
              <a:ext cx="1509205" cy="1925994"/>
            </a:xfrm>
            <a:prstGeom prst="rect">
              <a:avLst/>
            </a:prstGeom>
            <a:noFill/>
          </p:spPr>
        </p:pic>
        <p:pic>
          <p:nvPicPr>
            <p:cNvPr id="122" name="Picture 2" descr="\\eventsql\dvd\Online_ART\DVD_ART36\Artwork_Imagery\Brand Photos\Scenarios\FY08 Brand - Mobility - No_exp\man standing working indoors laptop business.png"/>
            <p:cNvPicPr>
              <a:picLocks noChangeAspect="1" noChangeArrowheads="1"/>
            </p:cNvPicPr>
            <p:nvPr/>
          </p:nvPicPr>
          <p:blipFill>
            <a:blip r:embed="rId7" cstate="print"/>
            <a:srcRect/>
            <a:stretch>
              <a:fillRect/>
            </a:stretch>
          </p:blipFill>
          <p:spPr bwMode="auto">
            <a:xfrm>
              <a:off x="256874" y="1330584"/>
              <a:ext cx="1677882" cy="1670197"/>
            </a:xfrm>
            <a:prstGeom prst="rect">
              <a:avLst/>
            </a:prstGeom>
            <a:ln>
              <a:noFill/>
            </a:ln>
            <a:effectLst>
              <a:reflection stA="50000" endPos="65000" dist="50800" dir="5400000" sy="-100000" algn="bl" rotWithShape="0"/>
              <a:softEdge rad="112500"/>
            </a:effectLst>
          </p:spPr>
        </p:pic>
      </p:grpSp>
      <p:sp>
        <p:nvSpPr>
          <p:cNvPr id="133" name="Rounded Rectangle 132"/>
          <p:cNvSpPr/>
          <p:nvPr/>
        </p:nvSpPr>
        <p:spPr bwMode="auto">
          <a:xfrm>
            <a:off x="2291911" y="5415035"/>
            <a:ext cx="2147558" cy="31568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10" tIns="45710" rIns="54852" bIns="41145" numCol="1" rtlCol="0" anchor="ctr" anchorCtr="1" compatLnSpc="1">
            <a:prstTxWarp prst="textNoShape">
              <a:avLst/>
            </a:prstTxWarp>
          </a:bodyPr>
          <a:lstStyle/>
          <a:p>
            <a:pPr marL="227147" indent="-227147" algn="ctr" defTabSz="914159" fontAlgn="base">
              <a:lnSpc>
                <a:spcPct val="90000"/>
              </a:lnSpc>
              <a:spcBef>
                <a:spcPts val="630"/>
              </a:spcBef>
              <a:spcAft>
                <a:spcPct val="0"/>
              </a:spcAft>
              <a:buClr>
                <a:srgbClr val="FFFF99"/>
              </a:buClr>
              <a:buSzPct val="120000"/>
              <a:defRPr/>
            </a:pPr>
            <a:endParaRPr lang="en-US" altLang="zh-CN" sz="3200" i="1" dirty="0" smtClean="0">
              <a:solidFill>
                <a:schemeClr val="bg1"/>
              </a:solidFill>
              <a:latin typeface="Segoe" pitchFamily="34" charset="0"/>
            </a:endParaRPr>
          </a:p>
        </p:txBody>
      </p:sp>
      <p:sp>
        <p:nvSpPr>
          <p:cNvPr id="134" name="Rectangle 133"/>
          <p:cNvSpPr/>
          <p:nvPr/>
        </p:nvSpPr>
        <p:spPr>
          <a:xfrm>
            <a:off x="2139747" y="5352416"/>
            <a:ext cx="2451888" cy="400110"/>
          </a:xfrm>
          <a:prstGeom prst="rect">
            <a:avLst/>
          </a:prstGeom>
          <a:grpFill/>
          <a:ln w="6350" cap="flat" cmpd="sng" algn="ctr">
            <a:noFill/>
            <a:prstDash val="solid"/>
            <a:round/>
            <a:headEnd type="none" w="med" len="med"/>
            <a:tailEnd type="none" w="med" len="med"/>
          </a:ln>
          <a:effectLst/>
        </p:spPr>
        <p:txBody>
          <a:bodyPr wrap="square">
            <a:spAutoFit/>
          </a:bodyPr>
          <a:lstStyle/>
          <a:p>
            <a:pPr marR="0" lvl="0" indent="0" algn="ctr" fontAlgn="base">
              <a:lnSpc>
                <a:spcPts val="2400"/>
              </a:lnSpc>
              <a:spcBef>
                <a:spcPts val="600"/>
              </a:spcBef>
              <a:spcAft>
                <a:spcPts val="800"/>
              </a:spcAft>
              <a:buClr>
                <a:schemeClr val="bg1"/>
              </a:buClr>
              <a:buSzPct val="100000"/>
              <a:buFontTx/>
              <a:buNone/>
              <a:tabLst/>
              <a:defRPr/>
            </a:pPr>
            <a:r>
              <a:rPr lang="en-US" altLang="zh-CN" sz="1600" dirty="0" smtClean="0">
                <a:latin typeface="Segoe UI" pitchFamily="34" charset="0"/>
                <a:ea typeface="Segoe UI" pitchFamily="34" charset="0"/>
                <a:cs typeface="Segoe UI" pitchFamily="34" charset="0"/>
                <a:sym typeface="Wingdings" pitchFamily="2" charset="2"/>
              </a:rPr>
              <a:t>Report Designer / SSRS</a:t>
            </a:r>
          </a:p>
        </p:txBody>
      </p:sp>
      <p:sp>
        <p:nvSpPr>
          <p:cNvPr id="135" name="Rounded Rectangle 134"/>
          <p:cNvSpPr/>
          <p:nvPr/>
        </p:nvSpPr>
        <p:spPr bwMode="auto">
          <a:xfrm>
            <a:off x="5020634" y="5369782"/>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Pivot</a:t>
            </a:r>
          </a:p>
        </p:txBody>
      </p:sp>
      <p:sp>
        <p:nvSpPr>
          <p:cNvPr id="170" name="Rectangle 169"/>
          <p:cNvSpPr/>
          <p:nvPr/>
        </p:nvSpPr>
        <p:spPr>
          <a:xfrm>
            <a:off x="1423495" y="3944788"/>
            <a:ext cx="3102610"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Report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Viewer Controls</a:t>
            </a:r>
          </a:p>
        </p:txBody>
      </p:sp>
      <p:sp>
        <p:nvSpPr>
          <p:cNvPr id="171" name="Rectangle 170"/>
          <p:cNvSpPr/>
          <p:nvPr/>
        </p:nvSpPr>
        <p:spPr>
          <a:xfrm>
            <a:off x="2256311" y="4684024"/>
            <a:ext cx="2977288" cy="581826"/>
          </a:xfrm>
          <a:prstGeom prst="rect">
            <a:avLst/>
          </a:prstGeom>
        </p:spPr>
        <p:txBody>
          <a:bodyPr wrap="square">
            <a:spAutoFit/>
          </a:bodyPr>
          <a:lstStyle/>
          <a:p>
            <a:pP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Design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Capabilities</a:t>
            </a:r>
          </a:p>
        </p:txBody>
      </p:sp>
      <p:sp>
        <p:nvSpPr>
          <p:cNvPr id="172" name="Rectangle 171"/>
          <p:cNvSpPr/>
          <p:nvPr/>
        </p:nvSpPr>
        <p:spPr>
          <a:xfrm>
            <a:off x="5116236" y="3083824"/>
            <a:ext cx="2054492" cy="605294"/>
          </a:xfrm>
          <a:prstGeom prst="rect">
            <a:avLst/>
          </a:prstGeom>
        </p:spPr>
        <p:txBody>
          <a:bodyPr wrap="square">
            <a:spAutoFit/>
          </a:bodyPr>
          <a:lstStyle/>
          <a:p>
            <a:pPr algn="ctr">
              <a:lnSpc>
                <a:spcPts val="2000"/>
              </a:lnSpc>
              <a:spcBef>
                <a:spcPts val="600"/>
              </a:spcBef>
              <a:spcAft>
                <a:spcPts val="800"/>
              </a:spcAft>
              <a:buClr>
                <a:schemeClr val="bg1"/>
              </a:buClr>
              <a:buSzPct val="100000"/>
              <a:defRPr/>
            </a:pP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Productive</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Authoring</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3" name="Rectangle 172"/>
          <p:cNvSpPr/>
          <p:nvPr/>
        </p:nvSpPr>
        <p:spPr>
          <a:xfrm>
            <a:off x="5728947" y="4590890"/>
            <a:ext cx="829073" cy="581826"/>
          </a:xfrm>
          <a:prstGeom prst="rect">
            <a:avLst/>
          </a:prstGeom>
        </p:spPr>
        <p:txBody>
          <a:bodyPr wrap="none">
            <a:spAutoFit/>
          </a:bodyPr>
          <a:lstStyle/>
          <a:p>
            <a:pPr algn="ct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Flexible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layout</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4" name="Rectangle 173"/>
          <p:cNvSpPr/>
          <p:nvPr/>
        </p:nvSpPr>
        <p:spPr>
          <a:xfrm>
            <a:off x="8337935" y="3944788"/>
            <a:ext cx="2251767"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Highly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Interactive</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75" name="Rectangle 174"/>
          <p:cNvSpPr/>
          <p:nvPr/>
        </p:nvSpPr>
        <p:spPr>
          <a:xfrm>
            <a:off x="7880383" y="4668026"/>
            <a:ext cx="2078772"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Rich </a:t>
            </a: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
            </a:r>
            <a:b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smtClean="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Presentation</a:t>
            </a:r>
            <a:endPar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endParaRPr>
          </a:p>
        </p:txBody>
      </p:sp>
      <p:sp>
        <p:nvSpPr>
          <p:cNvPr id="188" name="Rectangle 187"/>
          <p:cNvSpPr/>
          <p:nvPr/>
        </p:nvSpPr>
        <p:spPr>
          <a:xfrm rot="20573270">
            <a:off x="-73833" y="103548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Developers</a:t>
            </a:r>
          </a:p>
        </p:txBody>
      </p:sp>
      <p:pic>
        <p:nvPicPr>
          <p:cNvPr id="119" name="Picture 6" descr="\\eventsql\dvd\Online_ART\DVD_ART36\Artwork_Imagery\Brand Photos\Scenarios\FY08 Brand - Business\man windows laptop sitting desk casual copy.png"/>
          <p:cNvPicPr>
            <a:picLocks noChangeAspect="1" noChangeArrowheads="1"/>
          </p:cNvPicPr>
          <p:nvPr/>
        </p:nvPicPr>
        <p:blipFill>
          <a:blip r:embed="rId8" cstate="print"/>
          <a:srcRect/>
          <a:stretch>
            <a:fillRect/>
          </a:stretch>
        </p:blipFill>
        <p:spPr bwMode="auto">
          <a:xfrm>
            <a:off x="9533598" y="1336700"/>
            <a:ext cx="2417669" cy="2257078"/>
          </a:xfrm>
          <a:prstGeom prst="rect">
            <a:avLst/>
          </a:prstGeom>
          <a:noFill/>
          <a:effectLst>
            <a:softEdge rad="635000"/>
          </a:effectLst>
        </p:spPr>
      </p:pic>
      <p:sp>
        <p:nvSpPr>
          <p:cNvPr id="120" name="Rectangle 119"/>
          <p:cNvSpPr/>
          <p:nvPr/>
        </p:nvSpPr>
        <p:spPr>
          <a:xfrm>
            <a:off x="9402807" y="3083824"/>
            <a:ext cx="1978706" cy="581826"/>
          </a:xfrm>
          <a:prstGeom prst="rect">
            <a:avLst/>
          </a:prstGeom>
        </p:spPr>
        <p:txBody>
          <a:bodyPr wrap="square">
            <a:spAutoFit/>
          </a:bodyPr>
          <a:lstStyle/>
          <a:p>
            <a:pPr algn="r">
              <a:lnSpc>
                <a:spcPts val="2000"/>
              </a:lnSpc>
              <a:spcBef>
                <a:spcPts val="600"/>
              </a:spcBef>
              <a:spcAft>
                <a:spcPts val="800"/>
              </a:spcAft>
              <a:buClr>
                <a:schemeClr val="bg1"/>
              </a:buClr>
              <a:buSzPct val="100000"/>
              <a:defRPr/>
            </a:pP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Visual data </a:t>
            </a:r>
            <a:b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br>
            <a:r>
              <a:rPr lang="en-US" sz="1400" dirty="0">
                <a:solidFill>
                  <a:schemeClr val="bg1"/>
                </a:solidFill>
                <a:effectLst>
                  <a:outerShdw blurRad="50800" dist="38100" dir="2700000" algn="tl" rotWithShape="0">
                    <a:prstClr val="black">
                      <a:alpha val="40000"/>
                    </a:prstClr>
                  </a:outerShdw>
                </a:effectLst>
                <a:latin typeface="Segoe UI" pitchFamily="34" charset="0"/>
                <a:ea typeface="Segoe UI" pitchFamily="34" charset="0"/>
                <a:cs typeface="Segoe UI" pitchFamily="34" charset="0"/>
                <a:sym typeface="Wingdings" pitchFamily="2" charset="2"/>
              </a:rPr>
              <a:t>representation</a:t>
            </a:r>
          </a:p>
        </p:txBody>
      </p:sp>
      <p:sp>
        <p:nvSpPr>
          <p:cNvPr id="49" name="Rectangle 48"/>
          <p:cNvSpPr/>
          <p:nvPr/>
        </p:nvSpPr>
        <p:spPr>
          <a:xfrm rot="1097516">
            <a:off x="10051768" y="1067759"/>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End Users</a:t>
            </a:r>
            <a:endPar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endParaRPr>
          </a:p>
        </p:txBody>
      </p:sp>
      <p:sp>
        <p:nvSpPr>
          <p:cNvPr id="54" name="Rectangle 53"/>
          <p:cNvSpPr/>
          <p:nvPr/>
        </p:nvSpPr>
        <p:spPr>
          <a:xfrm rot="472013">
            <a:off x="7028469" y="538518"/>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Power Users</a:t>
            </a:r>
          </a:p>
        </p:txBody>
      </p:sp>
      <p:sp useBgFill="1">
        <p:nvSpPr>
          <p:cNvPr id="8" name="Rectangle 7"/>
          <p:cNvSpPr/>
          <p:nvPr/>
        </p:nvSpPr>
        <p:spPr bwMode="white">
          <a:xfrm>
            <a:off x="3257246"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189" name="Rectangle 188"/>
          <p:cNvSpPr/>
          <p:nvPr/>
        </p:nvSpPr>
        <p:spPr>
          <a:xfrm rot="21192675">
            <a:off x="2926538" y="530953"/>
            <a:ext cx="2315877" cy="400110"/>
          </a:xfrm>
          <a:prstGeom prst="rect">
            <a:avLst/>
          </a:prstGeom>
        </p:spPr>
        <p:txBody>
          <a:bodyPr wrap="square">
            <a:spAutoFit/>
          </a:bodyPr>
          <a:lstStyle/>
          <a:p>
            <a:pPr algn="ctr">
              <a:lnSpc>
                <a:spcPts val="2400"/>
              </a:lnSpc>
              <a:spcBef>
                <a:spcPts val="600"/>
              </a:spcBef>
              <a:spcAft>
                <a:spcPts val="800"/>
              </a:spcAft>
              <a:buClr>
                <a:schemeClr val="bg1"/>
              </a:buClr>
              <a:buSzPct val="100000"/>
              <a:defRPr/>
            </a:pPr>
            <a:r>
              <a:rPr lang="en-US" b="1" dirty="0">
                <a:solidFill>
                  <a:schemeClr val="bg1"/>
                </a:solidFill>
                <a:effectLst>
                  <a:outerShdw blurRad="50800" dist="38100" dir="2700000" algn="tl" rotWithShape="0">
                    <a:prstClr val="black">
                      <a:alpha val="40000"/>
                    </a:prstClr>
                  </a:outerShdw>
                </a:effectLst>
                <a:latin typeface="Segoe UI Light" pitchFamily="34" charset="0"/>
                <a:ea typeface="Segoe UI" pitchFamily="34" charset="0"/>
                <a:cs typeface="Segoe UI" pitchFamily="34" charset="0"/>
                <a:sym typeface="Wingdings" pitchFamily="2" charset="2"/>
              </a:rPr>
              <a:t>IT Pros</a:t>
            </a:r>
          </a:p>
        </p:txBody>
      </p:sp>
      <p:sp useBgFill="1">
        <p:nvSpPr>
          <p:cNvPr id="37" name="Rectangle 7"/>
          <p:cNvSpPr/>
          <p:nvPr/>
        </p:nvSpPr>
        <p:spPr bwMode="white">
          <a:xfrm flipH="1">
            <a:off x="7273753" y="1144631"/>
            <a:ext cx="1686119" cy="4163242"/>
          </a:xfrm>
          <a:custGeom>
            <a:avLst/>
            <a:gdLst>
              <a:gd name="connsiteX0" fmla="*/ 0 w 133350"/>
              <a:gd name="connsiteY0" fmla="*/ 0 h 3867150"/>
              <a:gd name="connsiteX1" fmla="*/ 133350 w 133350"/>
              <a:gd name="connsiteY1" fmla="*/ 0 h 3867150"/>
              <a:gd name="connsiteX2" fmla="*/ 133350 w 133350"/>
              <a:gd name="connsiteY2" fmla="*/ 3867150 h 3867150"/>
              <a:gd name="connsiteX3" fmla="*/ 0 w 133350"/>
              <a:gd name="connsiteY3" fmla="*/ 3867150 h 3867150"/>
              <a:gd name="connsiteX4" fmla="*/ 0 w 13335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0 w 1143000"/>
              <a:gd name="connsiteY3" fmla="*/ 3867150 h 3867150"/>
              <a:gd name="connsiteX4" fmla="*/ 0 w 1143000"/>
              <a:gd name="connsiteY4" fmla="*/ 0 h 3867150"/>
              <a:gd name="connsiteX0" fmla="*/ 0 w 1143000"/>
              <a:gd name="connsiteY0" fmla="*/ 0 h 3867150"/>
              <a:gd name="connsiteX1" fmla="*/ 133350 w 1143000"/>
              <a:gd name="connsiteY1" fmla="*/ 0 h 3867150"/>
              <a:gd name="connsiteX2" fmla="*/ 1143000 w 1143000"/>
              <a:gd name="connsiteY2" fmla="*/ 3867150 h 3867150"/>
              <a:gd name="connsiteX3" fmla="*/ 695325 w 1143000"/>
              <a:gd name="connsiteY3" fmla="*/ 3867150 h 3867150"/>
              <a:gd name="connsiteX4" fmla="*/ 0 w 1143000"/>
              <a:gd name="connsiteY4" fmla="*/ 0 h 3867150"/>
              <a:gd name="connsiteX0" fmla="*/ 0 w 1143000"/>
              <a:gd name="connsiteY0" fmla="*/ 0 h 3867150"/>
              <a:gd name="connsiteX1" fmla="*/ 609600 w 1143000"/>
              <a:gd name="connsiteY1" fmla="*/ 2028825 h 3867150"/>
              <a:gd name="connsiteX2" fmla="*/ 1143000 w 1143000"/>
              <a:gd name="connsiteY2" fmla="*/ 3867150 h 3867150"/>
              <a:gd name="connsiteX3" fmla="*/ 695325 w 1143000"/>
              <a:gd name="connsiteY3" fmla="*/ 3867150 h 3867150"/>
              <a:gd name="connsiteX4" fmla="*/ 0 w 1143000"/>
              <a:gd name="connsiteY4" fmla="*/ 0 h 3867150"/>
              <a:gd name="connsiteX0" fmla="*/ 0 w 1543594"/>
              <a:gd name="connsiteY0" fmla="*/ 0 h 4032613"/>
              <a:gd name="connsiteX1" fmla="*/ 1010194 w 1543594"/>
              <a:gd name="connsiteY1" fmla="*/ 2194288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543594"/>
              <a:gd name="connsiteY0" fmla="*/ 0 h 4032613"/>
              <a:gd name="connsiteX1" fmla="*/ 870857 w 1543594"/>
              <a:gd name="connsiteY1" fmla="*/ 2298791 h 4032613"/>
              <a:gd name="connsiteX2" fmla="*/ 1543594 w 1543594"/>
              <a:gd name="connsiteY2" fmla="*/ 4032613 h 4032613"/>
              <a:gd name="connsiteX3" fmla="*/ 1095919 w 1543594"/>
              <a:gd name="connsiteY3" fmla="*/ 4032613 h 4032613"/>
              <a:gd name="connsiteX4" fmla="*/ 0 w 1543594"/>
              <a:gd name="connsiteY4" fmla="*/ 0 h 4032613"/>
              <a:gd name="connsiteX0" fmla="*/ 0 w 1613262"/>
              <a:gd name="connsiteY0" fmla="*/ 0 h 4032613"/>
              <a:gd name="connsiteX1" fmla="*/ 940525 w 1613262"/>
              <a:gd name="connsiteY1" fmla="*/ 2298791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613262"/>
              <a:gd name="connsiteY0" fmla="*/ 0 h 4032613"/>
              <a:gd name="connsiteX1" fmla="*/ 949233 w 1613262"/>
              <a:gd name="connsiteY1" fmla="*/ 2377168 h 4032613"/>
              <a:gd name="connsiteX2" fmla="*/ 1613262 w 1613262"/>
              <a:gd name="connsiteY2" fmla="*/ 4032613 h 4032613"/>
              <a:gd name="connsiteX3" fmla="*/ 1165587 w 1613262"/>
              <a:gd name="connsiteY3" fmla="*/ 4032613 h 4032613"/>
              <a:gd name="connsiteX4" fmla="*/ 0 w 1613262"/>
              <a:gd name="connsiteY4" fmla="*/ 0 h 4032613"/>
              <a:gd name="connsiteX0" fmla="*/ 0 w 1264919"/>
              <a:gd name="connsiteY0" fmla="*/ 0 h 4163242"/>
              <a:gd name="connsiteX1" fmla="*/ 600890 w 1264919"/>
              <a:gd name="connsiteY1" fmla="*/ 2507797 h 4163242"/>
              <a:gd name="connsiteX2" fmla="*/ 1264919 w 1264919"/>
              <a:gd name="connsiteY2" fmla="*/ 4163242 h 4163242"/>
              <a:gd name="connsiteX3" fmla="*/ 817244 w 1264919"/>
              <a:gd name="connsiteY3" fmla="*/ 4163242 h 4163242"/>
              <a:gd name="connsiteX4" fmla="*/ 0 w 1264919"/>
              <a:gd name="connsiteY4" fmla="*/ 0 h 4163242"/>
              <a:gd name="connsiteX0" fmla="*/ 0 w 1264919"/>
              <a:gd name="connsiteY0" fmla="*/ 0 h 4163242"/>
              <a:gd name="connsiteX1" fmla="*/ 766353 w 1264919"/>
              <a:gd name="connsiteY1" fmla="*/ 2472962 h 4163242"/>
              <a:gd name="connsiteX2" fmla="*/ 1264919 w 1264919"/>
              <a:gd name="connsiteY2" fmla="*/ 4163242 h 4163242"/>
              <a:gd name="connsiteX3" fmla="*/ 817244 w 1264919"/>
              <a:gd name="connsiteY3" fmla="*/ 4163242 h 4163242"/>
              <a:gd name="connsiteX4" fmla="*/ 0 w 1264919"/>
              <a:gd name="connsiteY4" fmla="*/ 0 h 4163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19" h="4163242">
                <a:moveTo>
                  <a:pt x="0" y="0"/>
                </a:moveTo>
                <a:lnTo>
                  <a:pt x="766353" y="2472962"/>
                </a:lnTo>
                <a:lnTo>
                  <a:pt x="1264919" y="4163242"/>
                </a:lnTo>
                <a:lnTo>
                  <a:pt x="817244" y="4163242"/>
                </a:lnTo>
                <a:lnTo>
                  <a:pt x="0" y="0"/>
                </a:lnTo>
                <a:close/>
              </a:path>
            </a:pathLst>
          </a:custGeom>
          <a:blipFill dpi="0" rotWithShape="0">
            <a:blip r:embed="rId9">
              <a:lum/>
            </a:blip>
            <a:srcRect/>
            <a:stretch>
              <a:fillRect l="-1950000" t="-30049" r="-4807143" b="-47291"/>
            </a:stretch>
          </a:blip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pitchFamily="34" charset="0"/>
            </a:endParaRPr>
          </a:p>
        </p:txBody>
      </p:sp>
      <p:sp>
        <p:nvSpPr>
          <p:cNvPr id="36" name="Left-Right Arrow 35"/>
          <p:cNvSpPr/>
          <p:nvPr/>
        </p:nvSpPr>
        <p:spPr bwMode="auto">
          <a:xfrm>
            <a:off x="1269670" y="5934076"/>
            <a:ext cx="9712969" cy="923925"/>
          </a:xfrm>
          <a:prstGeom prst="leftRightArrow">
            <a:avLst/>
          </a:prstGeom>
          <a:gradFill>
            <a:gsLst>
              <a:gs pos="0">
                <a:schemeClr val="accent1">
                  <a:lumMod val="75000"/>
                </a:schemeClr>
              </a:gs>
              <a:gs pos="80000">
                <a:schemeClr val="accent1">
                  <a:lumMod val="50000"/>
                </a:schemeClr>
              </a:gs>
              <a:gs pos="100000">
                <a:schemeClr val="accent1">
                  <a:lumMod val="60000"/>
                  <a:lumOff val="40000"/>
                </a:schemeClr>
              </a:gs>
            </a:gsLs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solidFill>
              <a:effectLst>
                <a:outerShdw blurRad="38100" dist="38100" dir="2700000" algn="tl">
                  <a:srgbClr val="000000">
                    <a:alpha val="43137"/>
                  </a:srgbClr>
                </a:outerShdw>
              </a:effectLst>
              <a:latin typeface="Segoe UI Light" pitchFamily="34" charset="0"/>
            </a:endParaRPr>
          </a:p>
        </p:txBody>
      </p:sp>
      <p:sp>
        <p:nvSpPr>
          <p:cNvPr id="38" name="Rectangle 37"/>
          <p:cNvSpPr/>
          <p:nvPr/>
        </p:nvSpPr>
        <p:spPr>
          <a:xfrm>
            <a:off x="1834095" y="6215032"/>
            <a:ext cx="8648521" cy="400110"/>
          </a:xfrm>
          <a:prstGeom prst="rect">
            <a:avLst/>
          </a:prstGeom>
        </p:spPr>
        <p:txBody>
          <a:bodyPr wrap="none">
            <a:spAutoFit/>
          </a:bodyPr>
          <a:lstStyle/>
          <a:p>
            <a:pPr algn="ctr">
              <a:lnSpc>
                <a:spcPts val="2400"/>
              </a:lnSpc>
              <a:spcBef>
                <a:spcPts val="600"/>
              </a:spcBef>
              <a:spcAft>
                <a:spcPts val="800"/>
              </a:spcAft>
              <a:buClr>
                <a:schemeClr val="bg1"/>
              </a:buClr>
              <a:buSzPct val="100000"/>
              <a:defRPr/>
            </a:pPr>
            <a:r>
              <a:rPr lang="en-US" b="1" dirty="0" smtClean="0">
                <a:solidFill>
                  <a:schemeClr val="bg1"/>
                </a:solidFill>
                <a:latin typeface="Segoe UI Light" pitchFamily="34" charset="0"/>
                <a:ea typeface="Segoe UI" pitchFamily="34" charset="0"/>
                <a:cs typeface="Segoe UI" pitchFamily="34" charset="0"/>
                <a:sym typeface="Wingdings" pitchFamily="2" charset="2"/>
              </a:rPr>
              <a:t>Embedded	</a:t>
            </a:r>
            <a:r>
              <a:rPr lang="en-US" b="1" dirty="0">
                <a:solidFill>
                  <a:schemeClr val="bg1"/>
                </a:solidFill>
                <a:latin typeface="Segoe UI Light" pitchFamily="34" charset="0"/>
                <a:ea typeface="Segoe UI" pitchFamily="34" charset="0"/>
                <a:cs typeface="Segoe UI" pitchFamily="34" charset="0"/>
                <a:sym typeface="Wingdings" pitchFamily="2" charset="2"/>
              </a:rPr>
              <a:t>	</a:t>
            </a:r>
            <a:r>
              <a:rPr lang="en-US" b="1" dirty="0" smtClean="0">
                <a:solidFill>
                  <a:schemeClr val="bg1"/>
                </a:solidFill>
                <a:latin typeface="Segoe UI Light" pitchFamily="34" charset="0"/>
                <a:ea typeface="Segoe UI" pitchFamily="34" charset="0"/>
                <a:cs typeface="Segoe UI" pitchFamily="34" charset="0"/>
                <a:sym typeface="Wingdings" pitchFamily="2" charset="2"/>
              </a:rPr>
              <a:t>Operational			Business</a:t>
            </a:r>
            <a:endParaRPr lang="en-US" b="1" dirty="0">
              <a:solidFill>
                <a:schemeClr val="bg1"/>
              </a:solidFill>
              <a:latin typeface="Segoe UI Light" pitchFamily="34" charset="0"/>
              <a:ea typeface="Segoe UI" pitchFamily="34" charset="0"/>
              <a:cs typeface="Segoe UI" pitchFamily="34" charset="0"/>
              <a:sym typeface="Wingdings" pitchFamily="2" charset="2"/>
            </a:endParaRPr>
          </a:p>
        </p:txBody>
      </p:sp>
      <p:sp>
        <p:nvSpPr>
          <p:cNvPr id="39" name="Rounded Rectangle 38"/>
          <p:cNvSpPr/>
          <p:nvPr/>
        </p:nvSpPr>
        <p:spPr bwMode="auto">
          <a:xfrm>
            <a:off x="8072648" y="5357970"/>
            <a:ext cx="2147558" cy="442674"/>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fontAlgn="base">
              <a:lnSpc>
                <a:spcPts val="2400"/>
              </a:lnSpc>
              <a:spcBef>
                <a:spcPts val="600"/>
              </a:spcBef>
              <a:spcAft>
                <a:spcPts val="800"/>
              </a:spcAft>
              <a:buClr>
                <a:schemeClr val="bg1"/>
              </a:buClr>
              <a:buSzPct val="100000"/>
            </a:pPr>
            <a:r>
              <a:rPr lang="en-US" altLang="zh-CN" sz="1600" b="1" dirty="0">
                <a:latin typeface="Segoe UI" pitchFamily="34" charset="0"/>
                <a:ea typeface="Segoe UI" pitchFamily="34" charset="0"/>
                <a:cs typeface="Segoe UI" pitchFamily="34" charset="0"/>
              </a:rPr>
              <a:t>Power </a:t>
            </a:r>
            <a:r>
              <a:rPr lang="en-US" altLang="zh-CN" sz="1600" b="1" dirty="0" smtClean="0">
                <a:latin typeface="Segoe UI" pitchFamily="34" charset="0"/>
                <a:ea typeface="Segoe UI" pitchFamily="34" charset="0"/>
                <a:cs typeface="Segoe UI" pitchFamily="34" charset="0"/>
              </a:rPr>
              <a:t>View</a:t>
            </a:r>
          </a:p>
        </p:txBody>
      </p:sp>
    </p:spTree>
    <p:extLst>
      <p:ext uri="{BB962C8B-B14F-4D97-AF65-F5344CB8AC3E}">
        <p14:creationId xmlns:p14="http://schemas.microsoft.com/office/powerpoint/2010/main" val="136661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230e9df3-be65-4c73-a93b-d1236ebd677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4848</TotalTime>
  <Words>1658</Words>
  <Application>Microsoft Office PowerPoint</Application>
  <PresentationFormat>Custom</PresentationFormat>
  <Paragraphs>242</Paragraphs>
  <Slides>27</Slides>
  <Notes>21</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27</vt:i4>
      </vt:variant>
    </vt:vector>
  </HeadingPairs>
  <TitlesOfParts>
    <vt:vector size="38" baseType="lpstr">
      <vt:lpstr>Arial</vt:lpstr>
      <vt:lpstr>Consolas</vt:lpstr>
      <vt:lpstr>Segoe</vt:lpstr>
      <vt:lpstr>Segoe UI</vt:lpstr>
      <vt:lpstr>Segoe UI Light</vt:lpstr>
      <vt:lpstr>Wingdings</vt:lpstr>
      <vt:lpstr>MS1444_Windows Azure Template 16x9_r08a</vt:lpstr>
      <vt:lpstr>White with Consolas font for code slides</vt:lpstr>
      <vt:lpstr>MS1444_Windows Azure Template 16x9_r08b</vt:lpstr>
      <vt:lpstr>1_White with Consolas font for code slides</vt:lpstr>
      <vt:lpstr>think-cell Slide</vt:lpstr>
      <vt:lpstr>Excel Power Tools</vt:lpstr>
      <vt:lpstr>Excel Power Tools</vt:lpstr>
      <vt:lpstr>Agenda</vt:lpstr>
      <vt:lpstr>PowerPoint Presentation</vt:lpstr>
      <vt:lpstr>What is PowerPivot?</vt:lpstr>
      <vt:lpstr>PowerPivot Versions</vt:lpstr>
      <vt:lpstr>What is Power View?</vt:lpstr>
      <vt:lpstr>SharePoint Architecture</vt:lpstr>
      <vt:lpstr>PowerPoint Presentation</vt:lpstr>
      <vt:lpstr>PowerPivot, Power View Demo</vt:lpstr>
      <vt:lpstr>Current State of the Art</vt:lpstr>
      <vt:lpstr>The Data tab – the old way</vt:lpstr>
      <vt:lpstr>PowerPoint Presentation</vt:lpstr>
      <vt:lpstr>Why Power Query?</vt:lpstr>
      <vt:lpstr>Connecting Excel and Hadoop on Windows Azure</vt:lpstr>
      <vt:lpstr>Microsoft Big Data Solution</vt:lpstr>
      <vt:lpstr>PowerMap</vt:lpstr>
      <vt:lpstr>PowerPoint Presentation</vt:lpstr>
      <vt:lpstr>Scaling Excel Compute with Windows HPC Server and Windows Azure</vt:lpstr>
      <vt:lpstr>Example Models and Markets outside of Research</vt:lpstr>
      <vt:lpstr>Three Ways to Scale out Excel Compute on Windows HPC Server and Windows Azure</vt:lpstr>
      <vt:lpstr>Supporting Disconnected Clients</vt:lpstr>
      <vt:lpstr>Running Hedging Calculation using Excel + Cloud Compute Engine Demo</vt:lpstr>
      <vt:lpstr>HPC and Excel Resources</vt:lpstr>
      <vt:lpstr>References</vt:lpstr>
      <vt:lpstr>Excel Power Tools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In Windows Azure</dc:title>
  <dc:subject>Windows Azure</dc:subject>
  <dc:creator>wenmingy</dc:creator>
  <dc:description>In this presentation you'll better understand the role of Big Data in the cloud and how Windows Azure &amp; Hadoop work together.
by wenmingy</dc:description>
  <cp:lastModifiedBy>Stewart Tansley</cp:lastModifiedBy>
  <cp:revision>417</cp:revision>
  <cp:lastPrinted>2011-10-11T14:25:22Z</cp:lastPrinted>
  <dcterms:created xsi:type="dcterms:W3CDTF">2011-03-29T16:07:22Z</dcterms:created>
  <dcterms:modified xsi:type="dcterms:W3CDTF">2013-10-08T02:02:17Z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